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7223125" cy="10240963"/>
  <p:notesSz cx="9144000" cy="6858000"/>
  <p:defaultTextStyle>
    <a:defPPr>
      <a:defRPr lang="en-US"/>
    </a:defPPr>
    <a:lvl1pPr marL="0" algn="l" defTabSz="997737" rtl="0" eaLnBrk="1" latinLnBrk="0" hangingPunct="1">
      <a:defRPr sz="2000" kern="1200">
        <a:solidFill>
          <a:schemeClr val="tx1"/>
        </a:solidFill>
        <a:latin typeface="+mn-lt"/>
        <a:ea typeface="+mn-ea"/>
        <a:cs typeface="+mn-cs"/>
      </a:defRPr>
    </a:lvl1pPr>
    <a:lvl2pPr marL="498868" algn="l" defTabSz="997737" rtl="0" eaLnBrk="1" latinLnBrk="0" hangingPunct="1">
      <a:defRPr sz="2000" kern="1200">
        <a:solidFill>
          <a:schemeClr val="tx1"/>
        </a:solidFill>
        <a:latin typeface="+mn-lt"/>
        <a:ea typeface="+mn-ea"/>
        <a:cs typeface="+mn-cs"/>
      </a:defRPr>
    </a:lvl2pPr>
    <a:lvl3pPr marL="997737" algn="l" defTabSz="997737" rtl="0" eaLnBrk="1" latinLnBrk="0" hangingPunct="1">
      <a:defRPr sz="2000" kern="1200">
        <a:solidFill>
          <a:schemeClr val="tx1"/>
        </a:solidFill>
        <a:latin typeface="+mn-lt"/>
        <a:ea typeface="+mn-ea"/>
        <a:cs typeface="+mn-cs"/>
      </a:defRPr>
    </a:lvl3pPr>
    <a:lvl4pPr marL="1496606" algn="l" defTabSz="997737" rtl="0" eaLnBrk="1" latinLnBrk="0" hangingPunct="1">
      <a:defRPr sz="2000" kern="1200">
        <a:solidFill>
          <a:schemeClr val="tx1"/>
        </a:solidFill>
        <a:latin typeface="+mn-lt"/>
        <a:ea typeface="+mn-ea"/>
        <a:cs typeface="+mn-cs"/>
      </a:defRPr>
    </a:lvl4pPr>
    <a:lvl5pPr marL="1995474" algn="l" defTabSz="997737" rtl="0" eaLnBrk="1" latinLnBrk="0" hangingPunct="1">
      <a:defRPr sz="2000" kern="1200">
        <a:solidFill>
          <a:schemeClr val="tx1"/>
        </a:solidFill>
        <a:latin typeface="+mn-lt"/>
        <a:ea typeface="+mn-ea"/>
        <a:cs typeface="+mn-cs"/>
      </a:defRPr>
    </a:lvl5pPr>
    <a:lvl6pPr marL="2494343" algn="l" defTabSz="997737" rtl="0" eaLnBrk="1" latinLnBrk="0" hangingPunct="1">
      <a:defRPr sz="2000" kern="1200">
        <a:solidFill>
          <a:schemeClr val="tx1"/>
        </a:solidFill>
        <a:latin typeface="+mn-lt"/>
        <a:ea typeface="+mn-ea"/>
        <a:cs typeface="+mn-cs"/>
      </a:defRPr>
    </a:lvl6pPr>
    <a:lvl7pPr marL="2993211" algn="l" defTabSz="997737" rtl="0" eaLnBrk="1" latinLnBrk="0" hangingPunct="1">
      <a:defRPr sz="2000" kern="1200">
        <a:solidFill>
          <a:schemeClr val="tx1"/>
        </a:solidFill>
        <a:latin typeface="+mn-lt"/>
        <a:ea typeface="+mn-ea"/>
        <a:cs typeface="+mn-cs"/>
      </a:defRPr>
    </a:lvl7pPr>
    <a:lvl8pPr marL="3492080" algn="l" defTabSz="997737" rtl="0" eaLnBrk="1" latinLnBrk="0" hangingPunct="1">
      <a:defRPr sz="2000" kern="1200">
        <a:solidFill>
          <a:schemeClr val="tx1"/>
        </a:solidFill>
        <a:latin typeface="+mn-lt"/>
        <a:ea typeface="+mn-ea"/>
        <a:cs typeface="+mn-cs"/>
      </a:defRPr>
    </a:lvl8pPr>
    <a:lvl9pPr marL="3990949" algn="l" defTabSz="997737"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60"/>
  </p:normalViewPr>
  <p:slideViewPr>
    <p:cSldViewPr>
      <p:cViewPr>
        <p:scale>
          <a:sx n="100" d="100"/>
          <a:sy n="100" d="100"/>
        </p:scale>
        <p:origin x="-996" y="210"/>
      </p:cViewPr>
      <p:guideLst>
        <p:guide orient="horz" pos="3226"/>
        <p:guide pos="2275"/>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1735" y="3181337"/>
            <a:ext cx="6139656" cy="21951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83469" y="5803212"/>
            <a:ext cx="5056188" cy="2617135"/>
          </a:xfrm>
        </p:spPr>
        <p:txBody>
          <a:bodyPr/>
          <a:lstStyle>
            <a:lvl1pPr marL="0" indent="0" algn="ctr">
              <a:buNone/>
              <a:defRPr>
                <a:solidFill>
                  <a:schemeClr val="tx1">
                    <a:tint val="75000"/>
                  </a:schemeClr>
                </a:solidFill>
              </a:defRPr>
            </a:lvl1pPr>
            <a:lvl2pPr marL="498868" indent="0" algn="ctr">
              <a:buNone/>
              <a:defRPr>
                <a:solidFill>
                  <a:schemeClr val="tx1">
                    <a:tint val="75000"/>
                  </a:schemeClr>
                </a:solidFill>
              </a:defRPr>
            </a:lvl2pPr>
            <a:lvl3pPr marL="997737" indent="0" algn="ctr">
              <a:buNone/>
              <a:defRPr>
                <a:solidFill>
                  <a:schemeClr val="tx1">
                    <a:tint val="75000"/>
                  </a:schemeClr>
                </a:solidFill>
              </a:defRPr>
            </a:lvl3pPr>
            <a:lvl4pPr marL="1496606" indent="0" algn="ctr">
              <a:buNone/>
              <a:defRPr>
                <a:solidFill>
                  <a:schemeClr val="tx1">
                    <a:tint val="75000"/>
                  </a:schemeClr>
                </a:solidFill>
              </a:defRPr>
            </a:lvl4pPr>
            <a:lvl5pPr marL="1995474" indent="0" algn="ctr">
              <a:buNone/>
              <a:defRPr>
                <a:solidFill>
                  <a:schemeClr val="tx1">
                    <a:tint val="75000"/>
                  </a:schemeClr>
                </a:solidFill>
              </a:defRPr>
            </a:lvl5pPr>
            <a:lvl6pPr marL="2494343" indent="0" algn="ctr">
              <a:buNone/>
              <a:defRPr>
                <a:solidFill>
                  <a:schemeClr val="tx1">
                    <a:tint val="75000"/>
                  </a:schemeClr>
                </a:solidFill>
              </a:defRPr>
            </a:lvl6pPr>
            <a:lvl7pPr marL="2993211" indent="0" algn="ctr">
              <a:buNone/>
              <a:defRPr>
                <a:solidFill>
                  <a:schemeClr val="tx1">
                    <a:tint val="75000"/>
                  </a:schemeClr>
                </a:solidFill>
              </a:defRPr>
            </a:lvl7pPr>
            <a:lvl8pPr marL="3492080" indent="0" algn="ctr">
              <a:buNone/>
              <a:defRPr>
                <a:solidFill>
                  <a:schemeClr val="tx1">
                    <a:tint val="75000"/>
                  </a:schemeClr>
                </a:solidFill>
              </a:defRPr>
            </a:lvl8pPr>
            <a:lvl9pPr marL="39909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0FCF-A4F5-449C-82FE-DDE55B0FB9B3}"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0FCF-A4F5-449C-82FE-DDE55B0FB9B3}"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5148" y="1201893"/>
            <a:ext cx="2437805" cy="256332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1734" y="1201893"/>
            <a:ext cx="7193029" cy="256332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0FCF-A4F5-449C-82FE-DDE55B0FB9B3}"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0FCF-A4F5-449C-82FE-DDE55B0FB9B3}"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0577" y="6580768"/>
            <a:ext cx="6139656" cy="2033969"/>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570577" y="4340558"/>
            <a:ext cx="6139656" cy="2240210"/>
          </a:xfrm>
        </p:spPr>
        <p:txBody>
          <a:bodyPr anchor="b"/>
          <a:lstStyle>
            <a:lvl1pPr marL="0" indent="0">
              <a:buNone/>
              <a:defRPr sz="2200">
                <a:solidFill>
                  <a:schemeClr val="tx1">
                    <a:tint val="75000"/>
                  </a:schemeClr>
                </a:solidFill>
              </a:defRPr>
            </a:lvl1pPr>
            <a:lvl2pPr marL="498868" indent="0">
              <a:buNone/>
              <a:defRPr sz="2000">
                <a:solidFill>
                  <a:schemeClr val="tx1">
                    <a:tint val="75000"/>
                  </a:schemeClr>
                </a:solidFill>
              </a:defRPr>
            </a:lvl2pPr>
            <a:lvl3pPr marL="997737" indent="0">
              <a:buNone/>
              <a:defRPr sz="1800">
                <a:solidFill>
                  <a:schemeClr val="tx1">
                    <a:tint val="75000"/>
                  </a:schemeClr>
                </a:solidFill>
              </a:defRPr>
            </a:lvl3pPr>
            <a:lvl4pPr marL="1496606" indent="0">
              <a:buNone/>
              <a:defRPr sz="1500">
                <a:solidFill>
                  <a:schemeClr val="tx1">
                    <a:tint val="75000"/>
                  </a:schemeClr>
                </a:solidFill>
              </a:defRPr>
            </a:lvl4pPr>
            <a:lvl5pPr marL="1995474" indent="0">
              <a:buNone/>
              <a:defRPr sz="1500">
                <a:solidFill>
                  <a:schemeClr val="tx1">
                    <a:tint val="75000"/>
                  </a:schemeClr>
                </a:solidFill>
              </a:defRPr>
            </a:lvl5pPr>
            <a:lvl6pPr marL="2494343" indent="0">
              <a:buNone/>
              <a:defRPr sz="1500">
                <a:solidFill>
                  <a:schemeClr val="tx1">
                    <a:tint val="75000"/>
                  </a:schemeClr>
                </a:solidFill>
              </a:defRPr>
            </a:lvl6pPr>
            <a:lvl7pPr marL="2993211" indent="0">
              <a:buNone/>
              <a:defRPr sz="1500">
                <a:solidFill>
                  <a:schemeClr val="tx1">
                    <a:tint val="75000"/>
                  </a:schemeClr>
                </a:solidFill>
              </a:defRPr>
            </a:lvl7pPr>
            <a:lvl8pPr marL="3492080" indent="0">
              <a:buNone/>
              <a:defRPr sz="1500">
                <a:solidFill>
                  <a:schemeClr val="tx1">
                    <a:tint val="75000"/>
                  </a:schemeClr>
                </a:solidFill>
              </a:defRPr>
            </a:lvl8pPr>
            <a:lvl9pPr marL="399094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0FCF-A4F5-449C-82FE-DDE55B0FB9B3}"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1734" y="7009845"/>
            <a:ext cx="4815417" cy="1982527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77536" y="7009845"/>
            <a:ext cx="4815417" cy="1982527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0FCF-A4F5-449C-82FE-DDE55B0FB9B3}" type="datetimeFigureOut">
              <a:rPr lang="en-US" smtClean="0"/>
              <a:pPr/>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1156" y="410114"/>
            <a:ext cx="6500813" cy="17068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1156" y="2292365"/>
            <a:ext cx="3191468" cy="955348"/>
          </a:xfrm>
        </p:spPr>
        <p:txBody>
          <a:bodyPr anchor="b"/>
          <a:lstStyle>
            <a:lvl1pPr marL="0" indent="0">
              <a:buNone/>
              <a:defRPr sz="2600" b="1"/>
            </a:lvl1pPr>
            <a:lvl2pPr marL="498868" indent="0">
              <a:buNone/>
              <a:defRPr sz="2200" b="1"/>
            </a:lvl2pPr>
            <a:lvl3pPr marL="997737" indent="0">
              <a:buNone/>
              <a:defRPr sz="2000" b="1"/>
            </a:lvl3pPr>
            <a:lvl4pPr marL="1496606" indent="0">
              <a:buNone/>
              <a:defRPr sz="1800" b="1"/>
            </a:lvl4pPr>
            <a:lvl5pPr marL="1995474" indent="0">
              <a:buNone/>
              <a:defRPr sz="1800" b="1"/>
            </a:lvl5pPr>
            <a:lvl6pPr marL="2494343" indent="0">
              <a:buNone/>
              <a:defRPr sz="1800" b="1"/>
            </a:lvl6pPr>
            <a:lvl7pPr marL="2993211" indent="0">
              <a:buNone/>
              <a:defRPr sz="1800" b="1"/>
            </a:lvl7pPr>
            <a:lvl8pPr marL="3492080" indent="0">
              <a:buNone/>
              <a:defRPr sz="1800" b="1"/>
            </a:lvl8pPr>
            <a:lvl9pPr marL="3990949"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61156" y="3247713"/>
            <a:ext cx="3191468" cy="5900408"/>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669248" y="2292365"/>
            <a:ext cx="3192722" cy="955348"/>
          </a:xfrm>
        </p:spPr>
        <p:txBody>
          <a:bodyPr anchor="b"/>
          <a:lstStyle>
            <a:lvl1pPr marL="0" indent="0">
              <a:buNone/>
              <a:defRPr sz="2600" b="1"/>
            </a:lvl1pPr>
            <a:lvl2pPr marL="498868" indent="0">
              <a:buNone/>
              <a:defRPr sz="2200" b="1"/>
            </a:lvl2pPr>
            <a:lvl3pPr marL="997737" indent="0">
              <a:buNone/>
              <a:defRPr sz="2000" b="1"/>
            </a:lvl3pPr>
            <a:lvl4pPr marL="1496606" indent="0">
              <a:buNone/>
              <a:defRPr sz="1800" b="1"/>
            </a:lvl4pPr>
            <a:lvl5pPr marL="1995474" indent="0">
              <a:buNone/>
              <a:defRPr sz="1800" b="1"/>
            </a:lvl5pPr>
            <a:lvl6pPr marL="2494343" indent="0">
              <a:buNone/>
              <a:defRPr sz="1800" b="1"/>
            </a:lvl6pPr>
            <a:lvl7pPr marL="2993211" indent="0">
              <a:buNone/>
              <a:defRPr sz="1800" b="1"/>
            </a:lvl7pPr>
            <a:lvl8pPr marL="3492080" indent="0">
              <a:buNone/>
              <a:defRPr sz="1800" b="1"/>
            </a:lvl8pPr>
            <a:lvl9pPr marL="3990949"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669248" y="3247713"/>
            <a:ext cx="3192722" cy="5900408"/>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0FCF-A4F5-449C-82FE-DDE55B0FB9B3}" type="datetimeFigureOut">
              <a:rPr lang="en-US" smtClean="0"/>
              <a:pPr/>
              <a:t>6/12/2018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0FCF-A4F5-449C-82FE-DDE55B0FB9B3}" type="datetimeFigureOut">
              <a:rPr lang="en-US" smtClean="0"/>
              <a:pPr/>
              <a:t>6/12/2018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0FCF-A4F5-449C-82FE-DDE55B0FB9B3}" type="datetimeFigureOut">
              <a:rPr lang="en-US" smtClean="0"/>
              <a:pPr/>
              <a:t>6/12/2018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1157" y="407742"/>
            <a:ext cx="2376359" cy="1735274"/>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2824042" y="407743"/>
            <a:ext cx="4037928" cy="8740378"/>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1157" y="2143017"/>
            <a:ext cx="2376359" cy="7005104"/>
          </a:xfrm>
        </p:spPr>
        <p:txBody>
          <a:bodyPr/>
          <a:lstStyle>
            <a:lvl1pPr marL="0" indent="0">
              <a:buNone/>
              <a:defRPr sz="1500"/>
            </a:lvl1pPr>
            <a:lvl2pPr marL="498868" indent="0">
              <a:buNone/>
              <a:defRPr sz="1300"/>
            </a:lvl2pPr>
            <a:lvl3pPr marL="997737" indent="0">
              <a:buNone/>
              <a:defRPr sz="1100"/>
            </a:lvl3pPr>
            <a:lvl4pPr marL="1496606" indent="0">
              <a:buNone/>
              <a:defRPr sz="1000"/>
            </a:lvl4pPr>
            <a:lvl5pPr marL="1995474" indent="0">
              <a:buNone/>
              <a:defRPr sz="1000"/>
            </a:lvl5pPr>
            <a:lvl6pPr marL="2494343" indent="0">
              <a:buNone/>
              <a:defRPr sz="1000"/>
            </a:lvl6pPr>
            <a:lvl7pPr marL="2993211" indent="0">
              <a:buNone/>
              <a:defRPr sz="1000"/>
            </a:lvl7pPr>
            <a:lvl8pPr marL="3492080" indent="0">
              <a:buNone/>
              <a:defRPr sz="1000"/>
            </a:lvl8pPr>
            <a:lvl9pPr marL="39909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0FCF-A4F5-449C-82FE-DDE55B0FB9B3}" type="datetimeFigureOut">
              <a:rPr lang="en-US" smtClean="0"/>
              <a:pPr/>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5783" y="7168675"/>
            <a:ext cx="4333875" cy="846302"/>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415783" y="915049"/>
            <a:ext cx="4333875" cy="6144578"/>
          </a:xfrm>
        </p:spPr>
        <p:txBody>
          <a:bodyPr/>
          <a:lstStyle>
            <a:lvl1pPr marL="0" indent="0">
              <a:buNone/>
              <a:defRPr sz="3500"/>
            </a:lvl1pPr>
            <a:lvl2pPr marL="498868" indent="0">
              <a:buNone/>
              <a:defRPr sz="3000"/>
            </a:lvl2pPr>
            <a:lvl3pPr marL="997737" indent="0">
              <a:buNone/>
              <a:defRPr sz="2600"/>
            </a:lvl3pPr>
            <a:lvl4pPr marL="1496606" indent="0">
              <a:buNone/>
              <a:defRPr sz="2200"/>
            </a:lvl4pPr>
            <a:lvl5pPr marL="1995474" indent="0">
              <a:buNone/>
              <a:defRPr sz="2200"/>
            </a:lvl5pPr>
            <a:lvl6pPr marL="2494343" indent="0">
              <a:buNone/>
              <a:defRPr sz="2200"/>
            </a:lvl6pPr>
            <a:lvl7pPr marL="2993211" indent="0">
              <a:buNone/>
              <a:defRPr sz="2200"/>
            </a:lvl7pPr>
            <a:lvl8pPr marL="3492080" indent="0">
              <a:buNone/>
              <a:defRPr sz="2200"/>
            </a:lvl8pPr>
            <a:lvl9pPr marL="3990949" indent="0">
              <a:buNone/>
              <a:defRPr sz="2200"/>
            </a:lvl9pPr>
          </a:lstStyle>
          <a:p>
            <a:endParaRPr lang="en-US"/>
          </a:p>
        </p:txBody>
      </p:sp>
      <p:sp>
        <p:nvSpPr>
          <p:cNvPr id="4" name="Text Placeholder 3"/>
          <p:cNvSpPr>
            <a:spLocks noGrp="1"/>
          </p:cNvSpPr>
          <p:nvPr>
            <p:ph type="body" sz="half" idx="2"/>
          </p:nvPr>
        </p:nvSpPr>
        <p:spPr>
          <a:xfrm>
            <a:off x="1415783" y="8014977"/>
            <a:ext cx="4333875" cy="1201890"/>
          </a:xfrm>
        </p:spPr>
        <p:txBody>
          <a:bodyPr/>
          <a:lstStyle>
            <a:lvl1pPr marL="0" indent="0">
              <a:buNone/>
              <a:defRPr sz="1500"/>
            </a:lvl1pPr>
            <a:lvl2pPr marL="498868" indent="0">
              <a:buNone/>
              <a:defRPr sz="1300"/>
            </a:lvl2pPr>
            <a:lvl3pPr marL="997737" indent="0">
              <a:buNone/>
              <a:defRPr sz="1100"/>
            </a:lvl3pPr>
            <a:lvl4pPr marL="1496606" indent="0">
              <a:buNone/>
              <a:defRPr sz="1000"/>
            </a:lvl4pPr>
            <a:lvl5pPr marL="1995474" indent="0">
              <a:buNone/>
              <a:defRPr sz="1000"/>
            </a:lvl5pPr>
            <a:lvl6pPr marL="2494343" indent="0">
              <a:buNone/>
              <a:defRPr sz="1000"/>
            </a:lvl6pPr>
            <a:lvl7pPr marL="2993211" indent="0">
              <a:buNone/>
              <a:defRPr sz="1000"/>
            </a:lvl7pPr>
            <a:lvl8pPr marL="3492080" indent="0">
              <a:buNone/>
              <a:defRPr sz="1000"/>
            </a:lvl8pPr>
            <a:lvl9pPr marL="39909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0FCF-A4F5-449C-82FE-DDE55B0FB9B3}" type="datetimeFigureOut">
              <a:rPr lang="en-US" smtClean="0"/>
              <a:pPr/>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B5208-E5BB-4AFA-BA3C-BDDDC5E4B1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1156" y="410114"/>
            <a:ext cx="6500813" cy="1706827"/>
          </a:xfrm>
          <a:prstGeom prst="rect">
            <a:avLst/>
          </a:prstGeom>
        </p:spPr>
        <p:txBody>
          <a:bodyPr vert="horz" lIns="99773" tIns="49887" rIns="99773" bIns="4988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1156" y="2389559"/>
            <a:ext cx="6500813" cy="6758562"/>
          </a:xfrm>
          <a:prstGeom prst="rect">
            <a:avLst/>
          </a:prstGeom>
        </p:spPr>
        <p:txBody>
          <a:bodyPr vert="horz" lIns="99773" tIns="49887" rIns="99773" bIns="498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1156" y="9491857"/>
            <a:ext cx="1685396" cy="545236"/>
          </a:xfrm>
          <a:prstGeom prst="rect">
            <a:avLst/>
          </a:prstGeom>
        </p:spPr>
        <p:txBody>
          <a:bodyPr vert="horz" lIns="99773" tIns="49887" rIns="99773" bIns="49887" rtlCol="0" anchor="ctr"/>
          <a:lstStyle>
            <a:lvl1pPr algn="l">
              <a:defRPr sz="1300">
                <a:solidFill>
                  <a:schemeClr val="tx1">
                    <a:tint val="75000"/>
                  </a:schemeClr>
                </a:solidFill>
              </a:defRPr>
            </a:lvl1pPr>
          </a:lstStyle>
          <a:p>
            <a:fld id="{1B890FCF-A4F5-449C-82FE-DDE55B0FB9B3}" type="datetimeFigureOut">
              <a:rPr lang="en-US" smtClean="0"/>
              <a:pPr/>
              <a:t>6/12/2018</a:t>
            </a:fld>
            <a:endParaRPr lang="en-US"/>
          </a:p>
        </p:txBody>
      </p:sp>
      <p:sp>
        <p:nvSpPr>
          <p:cNvPr id="5" name="Footer Placeholder 4"/>
          <p:cNvSpPr>
            <a:spLocks noGrp="1"/>
          </p:cNvSpPr>
          <p:nvPr>
            <p:ph type="ftr" sz="quarter" idx="3"/>
          </p:nvPr>
        </p:nvSpPr>
        <p:spPr>
          <a:xfrm>
            <a:off x="2467901" y="9491857"/>
            <a:ext cx="2287323" cy="545236"/>
          </a:xfrm>
          <a:prstGeom prst="rect">
            <a:avLst/>
          </a:prstGeom>
        </p:spPr>
        <p:txBody>
          <a:bodyPr vert="horz" lIns="99773" tIns="49887" rIns="99773" bIns="49887"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76573" y="9491857"/>
            <a:ext cx="1685396" cy="545236"/>
          </a:xfrm>
          <a:prstGeom prst="rect">
            <a:avLst/>
          </a:prstGeom>
        </p:spPr>
        <p:txBody>
          <a:bodyPr vert="horz" lIns="99773" tIns="49887" rIns="99773" bIns="49887" rtlCol="0" anchor="ctr"/>
          <a:lstStyle>
            <a:lvl1pPr algn="r">
              <a:defRPr sz="1300">
                <a:solidFill>
                  <a:schemeClr val="tx1">
                    <a:tint val="75000"/>
                  </a:schemeClr>
                </a:solidFill>
              </a:defRPr>
            </a:lvl1pPr>
          </a:lstStyle>
          <a:p>
            <a:fld id="{E53B5208-E5BB-4AFA-BA3C-BDDDC5E4B1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7737" rtl="0" eaLnBrk="1" latinLnBrk="0" hangingPunct="1">
        <a:spcBef>
          <a:spcPct val="0"/>
        </a:spcBef>
        <a:buNone/>
        <a:defRPr sz="4800" kern="1200">
          <a:solidFill>
            <a:schemeClr val="tx1"/>
          </a:solidFill>
          <a:latin typeface="+mj-lt"/>
          <a:ea typeface="+mj-ea"/>
          <a:cs typeface="+mj-cs"/>
        </a:defRPr>
      </a:lvl1pPr>
    </p:titleStyle>
    <p:bodyStyle>
      <a:lvl1pPr marL="374151" indent="-374151" algn="l" defTabSz="997737"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0661" indent="-311793" algn="l" defTabSz="997737"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7172" indent="-249434" algn="l" defTabSz="99773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6040" indent="-249434" algn="l" defTabSz="99773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4909" indent="-249434" algn="l" defTabSz="99773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43777" indent="-249434" algn="l" defTabSz="99773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42646" indent="-249434" algn="l" defTabSz="99773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41514" indent="-249434" algn="l" defTabSz="99773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40383" indent="-249434" algn="l" defTabSz="99773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7737" rtl="0" eaLnBrk="1" latinLnBrk="0" hangingPunct="1">
        <a:defRPr sz="2000" kern="1200">
          <a:solidFill>
            <a:schemeClr val="tx1"/>
          </a:solidFill>
          <a:latin typeface="+mn-lt"/>
          <a:ea typeface="+mn-ea"/>
          <a:cs typeface="+mn-cs"/>
        </a:defRPr>
      </a:lvl1pPr>
      <a:lvl2pPr marL="498868" algn="l" defTabSz="997737" rtl="0" eaLnBrk="1" latinLnBrk="0" hangingPunct="1">
        <a:defRPr sz="2000" kern="1200">
          <a:solidFill>
            <a:schemeClr val="tx1"/>
          </a:solidFill>
          <a:latin typeface="+mn-lt"/>
          <a:ea typeface="+mn-ea"/>
          <a:cs typeface="+mn-cs"/>
        </a:defRPr>
      </a:lvl2pPr>
      <a:lvl3pPr marL="997737" algn="l" defTabSz="997737" rtl="0" eaLnBrk="1" latinLnBrk="0" hangingPunct="1">
        <a:defRPr sz="2000" kern="1200">
          <a:solidFill>
            <a:schemeClr val="tx1"/>
          </a:solidFill>
          <a:latin typeface="+mn-lt"/>
          <a:ea typeface="+mn-ea"/>
          <a:cs typeface="+mn-cs"/>
        </a:defRPr>
      </a:lvl3pPr>
      <a:lvl4pPr marL="1496606" algn="l" defTabSz="997737" rtl="0" eaLnBrk="1" latinLnBrk="0" hangingPunct="1">
        <a:defRPr sz="2000" kern="1200">
          <a:solidFill>
            <a:schemeClr val="tx1"/>
          </a:solidFill>
          <a:latin typeface="+mn-lt"/>
          <a:ea typeface="+mn-ea"/>
          <a:cs typeface="+mn-cs"/>
        </a:defRPr>
      </a:lvl4pPr>
      <a:lvl5pPr marL="1995474" algn="l" defTabSz="997737" rtl="0" eaLnBrk="1" latinLnBrk="0" hangingPunct="1">
        <a:defRPr sz="2000" kern="1200">
          <a:solidFill>
            <a:schemeClr val="tx1"/>
          </a:solidFill>
          <a:latin typeface="+mn-lt"/>
          <a:ea typeface="+mn-ea"/>
          <a:cs typeface="+mn-cs"/>
        </a:defRPr>
      </a:lvl5pPr>
      <a:lvl6pPr marL="2494343" algn="l" defTabSz="997737" rtl="0" eaLnBrk="1" latinLnBrk="0" hangingPunct="1">
        <a:defRPr sz="2000" kern="1200">
          <a:solidFill>
            <a:schemeClr val="tx1"/>
          </a:solidFill>
          <a:latin typeface="+mn-lt"/>
          <a:ea typeface="+mn-ea"/>
          <a:cs typeface="+mn-cs"/>
        </a:defRPr>
      </a:lvl6pPr>
      <a:lvl7pPr marL="2993211" algn="l" defTabSz="997737" rtl="0" eaLnBrk="1" latinLnBrk="0" hangingPunct="1">
        <a:defRPr sz="2000" kern="1200">
          <a:solidFill>
            <a:schemeClr val="tx1"/>
          </a:solidFill>
          <a:latin typeface="+mn-lt"/>
          <a:ea typeface="+mn-ea"/>
          <a:cs typeface="+mn-cs"/>
        </a:defRPr>
      </a:lvl7pPr>
      <a:lvl8pPr marL="3492080" algn="l" defTabSz="997737" rtl="0" eaLnBrk="1" latinLnBrk="0" hangingPunct="1">
        <a:defRPr sz="2000" kern="1200">
          <a:solidFill>
            <a:schemeClr val="tx1"/>
          </a:solidFill>
          <a:latin typeface="+mn-lt"/>
          <a:ea typeface="+mn-ea"/>
          <a:cs typeface="+mn-cs"/>
        </a:defRPr>
      </a:lvl8pPr>
      <a:lvl9pPr marL="3990949" algn="l" defTabSz="99773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mailto:aayamngo@gmail.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aayamngo@gmail.com" TargetMode="External"/><Relationship Id="rId7"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hyperlink" Target="mailto:aayamngo@gmail.com" TargetMode="Externa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25762" y="1005681"/>
            <a:ext cx="3962400" cy="8841834"/>
          </a:xfrm>
        </p:spPr>
        <p:txBody>
          <a:bodyPr>
            <a:normAutofit fontScale="85000" lnSpcReduction="10000"/>
          </a:bodyPr>
          <a:lstStyle/>
          <a:p>
            <a:r>
              <a:rPr lang="en-US" sz="1800" b="1" dirty="0" smtClean="0">
                <a:solidFill>
                  <a:srgbClr val="482400"/>
                </a:solidFill>
              </a:rPr>
              <a:t>THE REVIVAL OF MANADANA  ART BY VILLAGE WOMEN</a:t>
            </a:r>
          </a:p>
          <a:p>
            <a:r>
              <a:rPr lang="en-US" sz="1800" b="1" dirty="0" smtClean="0">
                <a:solidFill>
                  <a:srgbClr val="482400"/>
                </a:solidFill>
              </a:rPr>
              <a:t> </a:t>
            </a:r>
            <a:r>
              <a:rPr lang="en-US" sz="1800" b="1" i="1" dirty="0" smtClean="0">
                <a:solidFill>
                  <a:schemeClr val="accent6">
                    <a:lumMod val="50000"/>
                  </a:schemeClr>
                </a:solidFill>
              </a:rPr>
              <a:t>A comprehensive Mission of the heritage conservation of fast languishing </a:t>
            </a:r>
            <a:r>
              <a:rPr lang="en-US" sz="1800" b="1" i="1" dirty="0" err="1" smtClean="0">
                <a:solidFill>
                  <a:schemeClr val="accent6">
                    <a:lumMod val="50000"/>
                  </a:schemeClr>
                </a:solidFill>
              </a:rPr>
              <a:t>Mandana</a:t>
            </a:r>
            <a:r>
              <a:rPr lang="en-US" sz="1800" b="1" i="1" dirty="0" smtClean="0">
                <a:solidFill>
                  <a:schemeClr val="accent6">
                    <a:lumMod val="50000"/>
                  </a:schemeClr>
                </a:solidFill>
              </a:rPr>
              <a:t> , providing livelihood to the downtrodden tribal women painters</a:t>
            </a:r>
          </a:p>
          <a:p>
            <a:endParaRPr lang="en-US" sz="1500" b="1" i="1" dirty="0" smtClean="0">
              <a:solidFill>
                <a:srgbClr val="482400"/>
              </a:solidFill>
            </a:endParaRPr>
          </a:p>
          <a:p>
            <a:pPr algn="just"/>
            <a:r>
              <a:rPr lang="en-US" sz="1500" b="1" i="1" dirty="0" smtClean="0">
                <a:solidFill>
                  <a:schemeClr val="tx1"/>
                </a:solidFill>
              </a:rPr>
              <a:t>Ever Since our villages have been upgraded with cemented houses under government policies, we have been robbed off the beautiful </a:t>
            </a:r>
            <a:r>
              <a:rPr lang="en-US" sz="1500" b="1" i="1" dirty="0" err="1" smtClean="0">
                <a:solidFill>
                  <a:schemeClr val="tx1"/>
                </a:solidFill>
              </a:rPr>
              <a:t>mandanas</a:t>
            </a:r>
            <a:r>
              <a:rPr lang="en-US" sz="1500" b="1" i="1" dirty="0" smtClean="0">
                <a:solidFill>
                  <a:schemeClr val="tx1"/>
                </a:solidFill>
              </a:rPr>
              <a:t> that were painted on mud walled village huts. The then crafted artworks made using local </a:t>
            </a:r>
            <a:r>
              <a:rPr lang="en-US" sz="1500" b="1" i="1" dirty="0" err="1" smtClean="0">
                <a:solidFill>
                  <a:schemeClr val="tx1"/>
                </a:solidFill>
              </a:rPr>
              <a:t>colours</a:t>
            </a:r>
            <a:r>
              <a:rPr lang="en-US" sz="1500" b="1" i="1" dirty="0" smtClean="0">
                <a:solidFill>
                  <a:schemeClr val="tx1"/>
                </a:solidFill>
              </a:rPr>
              <a:t> (</a:t>
            </a:r>
            <a:r>
              <a:rPr lang="en-US" sz="1500" b="1" i="1" dirty="0" err="1" smtClean="0">
                <a:solidFill>
                  <a:schemeClr val="tx1"/>
                </a:solidFill>
              </a:rPr>
              <a:t>Hirmich</a:t>
            </a:r>
            <a:r>
              <a:rPr lang="en-US" sz="1500" b="1" i="1" dirty="0" smtClean="0">
                <a:solidFill>
                  <a:schemeClr val="tx1"/>
                </a:solidFill>
              </a:rPr>
              <a:t> - red brown clay, </a:t>
            </a:r>
            <a:r>
              <a:rPr lang="en-US" sz="1500" b="1" i="1" dirty="0" err="1" smtClean="0">
                <a:solidFill>
                  <a:schemeClr val="tx1"/>
                </a:solidFill>
              </a:rPr>
              <a:t>pilli</a:t>
            </a:r>
            <a:r>
              <a:rPr lang="en-US" sz="1500" b="1" i="1" dirty="0" smtClean="0">
                <a:solidFill>
                  <a:schemeClr val="tx1"/>
                </a:solidFill>
              </a:rPr>
              <a:t> </a:t>
            </a:r>
            <a:r>
              <a:rPr lang="en-US" sz="1500" b="1" i="1" dirty="0" err="1" smtClean="0">
                <a:solidFill>
                  <a:schemeClr val="tx1"/>
                </a:solidFill>
              </a:rPr>
              <a:t>mitti</a:t>
            </a:r>
            <a:r>
              <a:rPr lang="en-US" sz="1500" b="1" i="1" dirty="0" smtClean="0">
                <a:solidFill>
                  <a:schemeClr val="tx1"/>
                </a:solidFill>
              </a:rPr>
              <a:t> - ochre clay and </a:t>
            </a:r>
            <a:r>
              <a:rPr lang="en-US" sz="1500" b="1" i="1" dirty="0" err="1" smtClean="0">
                <a:solidFill>
                  <a:schemeClr val="tx1"/>
                </a:solidFill>
              </a:rPr>
              <a:t>Khadai</a:t>
            </a:r>
            <a:r>
              <a:rPr lang="en-US" sz="1500" b="1" i="1" dirty="0" smtClean="0">
                <a:solidFill>
                  <a:schemeClr val="tx1"/>
                </a:solidFill>
              </a:rPr>
              <a:t> </a:t>
            </a:r>
            <a:r>
              <a:rPr lang="en-US" sz="1500" b="1" i="1" dirty="0" err="1" smtClean="0">
                <a:solidFill>
                  <a:schemeClr val="tx1"/>
                </a:solidFill>
              </a:rPr>
              <a:t>mitti</a:t>
            </a:r>
            <a:r>
              <a:rPr lang="en-US" sz="1500" b="1" i="1" dirty="0" smtClean="0">
                <a:solidFill>
                  <a:schemeClr val="tx1"/>
                </a:solidFill>
              </a:rPr>
              <a:t> - white clay) which gave the local houses a personality of their own are now bare cemented walls are fast languishing  because the white and red clay became difficult to work with on limestone walls. </a:t>
            </a:r>
            <a:endParaRPr lang="en-US" sz="1500" i="1" dirty="0" smtClean="0">
              <a:solidFill>
                <a:schemeClr val="tx1"/>
              </a:solidFill>
            </a:endParaRPr>
          </a:p>
          <a:p>
            <a:pPr algn="just"/>
            <a:r>
              <a:rPr lang="en-US" sz="1500" b="1" i="1" dirty="0" smtClean="0">
                <a:solidFill>
                  <a:schemeClr val="tx1"/>
                </a:solidFill>
              </a:rPr>
              <a:t>These are highly spectacular forms of indigenous art enclosing a vast variety of wildlife and the local surroundings that are represented in a stylistic format capable of inspiring even the modernists and designers alike. </a:t>
            </a:r>
          </a:p>
          <a:p>
            <a:pPr algn="just"/>
            <a:r>
              <a:rPr lang="en-US" sz="1500" b="1" i="1" dirty="0" smtClean="0">
                <a:solidFill>
                  <a:schemeClr val="tx1"/>
                </a:solidFill>
              </a:rPr>
              <a:t>Our community action plan is to preserve the tradition systematically with a sense of generating self esteem and would ensure that these works could be displayed at international and national levels, but also these women could find reliable employment opportunities in near future. </a:t>
            </a:r>
          </a:p>
          <a:p>
            <a:pPr algn="just"/>
            <a:endParaRPr lang="en-US" sz="1600" b="1" dirty="0" smtClean="0">
              <a:solidFill>
                <a:schemeClr val="tx1"/>
              </a:solidFill>
            </a:endParaRPr>
          </a:p>
          <a:p>
            <a:pPr algn="just"/>
            <a:r>
              <a:rPr lang="en-US" sz="1600" b="1" i="1" dirty="0" smtClean="0">
                <a:solidFill>
                  <a:schemeClr val="tx1"/>
                </a:solidFill>
              </a:rPr>
              <a:t>All sensitive tourists and connoisseurs who were used to capturing these large scale wall art in the villages of </a:t>
            </a:r>
            <a:r>
              <a:rPr lang="en-US" sz="1600" b="1" i="1" dirty="0" err="1" smtClean="0">
                <a:solidFill>
                  <a:schemeClr val="tx1"/>
                </a:solidFill>
              </a:rPr>
              <a:t>Sawai</a:t>
            </a:r>
            <a:r>
              <a:rPr lang="en-US" sz="1600" b="1" i="1" dirty="0" smtClean="0">
                <a:solidFill>
                  <a:schemeClr val="tx1"/>
                </a:solidFill>
              </a:rPr>
              <a:t> </a:t>
            </a:r>
            <a:r>
              <a:rPr lang="en-US" sz="1600" b="1" i="1" dirty="0" err="1" smtClean="0">
                <a:solidFill>
                  <a:schemeClr val="tx1"/>
                </a:solidFill>
              </a:rPr>
              <a:t>Madhopur</a:t>
            </a:r>
            <a:r>
              <a:rPr lang="en-US" sz="1600" b="1" i="1" dirty="0" smtClean="0">
                <a:solidFill>
                  <a:schemeClr val="tx1"/>
                </a:solidFill>
              </a:rPr>
              <a:t> can now take home a piece of </a:t>
            </a:r>
            <a:r>
              <a:rPr lang="en-US" sz="1600" b="1" i="1" dirty="0" err="1" smtClean="0">
                <a:solidFill>
                  <a:schemeClr val="tx1"/>
                </a:solidFill>
              </a:rPr>
              <a:t>Mandana</a:t>
            </a:r>
            <a:r>
              <a:rPr lang="en-US" sz="1600" b="1" i="1" dirty="0" smtClean="0">
                <a:solidFill>
                  <a:schemeClr val="tx1"/>
                </a:solidFill>
              </a:rPr>
              <a:t> art to adorn their living rooms with. </a:t>
            </a:r>
          </a:p>
          <a:p>
            <a:pPr algn="just"/>
            <a:endParaRPr lang="en-US" sz="1600" b="1" i="1" dirty="0" smtClean="0">
              <a:solidFill>
                <a:schemeClr val="tx1"/>
              </a:solidFill>
            </a:endParaRPr>
          </a:p>
          <a:p>
            <a:pPr algn="just"/>
            <a:r>
              <a:rPr lang="en-US" sz="1600" b="1" i="1" dirty="0" err="1" smtClean="0">
                <a:solidFill>
                  <a:schemeClr val="tx1"/>
                </a:solidFill>
              </a:rPr>
              <a:t>Aayam</a:t>
            </a:r>
            <a:r>
              <a:rPr lang="en-US" sz="1600" b="1" i="1" dirty="0" smtClean="0">
                <a:solidFill>
                  <a:schemeClr val="tx1"/>
                </a:solidFill>
              </a:rPr>
              <a:t> is  planning to establish  a artists workshop and gallery near Tiger century where the women can come from their homes to create paintings and showcase them for sale in the gallery.</a:t>
            </a:r>
            <a:endParaRPr lang="en-US" sz="1600" i="1" dirty="0" smtClean="0">
              <a:solidFill>
                <a:schemeClr val="tx1"/>
              </a:solidFill>
            </a:endParaRPr>
          </a:p>
          <a:p>
            <a:pPr algn="just"/>
            <a:endParaRPr lang="en-US" sz="1600" b="1" dirty="0" smtClean="0">
              <a:solidFill>
                <a:schemeClr val="tx1"/>
              </a:solidFill>
            </a:endParaRPr>
          </a:p>
          <a:p>
            <a:pPr algn="just"/>
            <a:endParaRPr lang="en-US" sz="1600" b="1" dirty="0" smtClean="0">
              <a:solidFill>
                <a:schemeClr val="tx1"/>
              </a:solidFill>
            </a:endParaRPr>
          </a:p>
          <a:p>
            <a:pPr algn="just"/>
            <a:endParaRPr lang="en-US" sz="1600" dirty="0" smtClean="0">
              <a:solidFill>
                <a:schemeClr val="tx1"/>
              </a:solidFill>
            </a:endParaRPr>
          </a:p>
          <a:p>
            <a:pPr algn="just"/>
            <a:endParaRPr lang="en-US" sz="1300" dirty="0" smtClean="0">
              <a:solidFill>
                <a:schemeClr val="tx1"/>
              </a:solidFill>
            </a:endParaRPr>
          </a:p>
          <a:p>
            <a:pPr algn="just"/>
            <a:r>
              <a:rPr lang="en-US" sz="1300" b="1" dirty="0" smtClean="0">
                <a:solidFill>
                  <a:schemeClr val="tx1"/>
                </a:solidFill>
              </a:rPr>
              <a:t> </a:t>
            </a:r>
            <a:endParaRPr lang="en-US" sz="1300" dirty="0" smtClean="0">
              <a:solidFill>
                <a:schemeClr val="tx1"/>
              </a:solidFill>
            </a:endParaRPr>
          </a:p>
          <a:p>
            <a:pPr algn="just"/>
            <a:endParaRPr lang="en-US" sz="1300" b="1" dirty="0" smtClean="0">
              <a:solidFill>
                <a:schemeClr val="tx1"/>
              </a:solidFill>
            </a:endParaRPr>
          </a:p>
        </p:txBody>
      </p:sp>
      <p:pic>
        <p:nvPicPr>
          <p:cNvPr id="5" name="Picture 4" descr="http://rathausartprojects.com/blog/wp-content/uploads/2010/01/mandana3.jpg"/>
          <p:cNvPicPr/>
          <p:nvPr/>
        </p:nvPicPr>
        <p:blipFill>
          <a:blip r:embed="rId2" cstate="print"/>
          <a:srcRect l="5648" t="8485" b="9091"/>
          <a:stretch>
            <a:fillRect/>
          </a:stretch>
        </p:blipFill>
        <p:spPr bwMode="auto">
          <a:xfrm>
            <a:off x="182562" y="3367881"/>
            <a:ext cx="2362200" cy="1403866"/>
          </a:xfrm>
          <a:prstGeom prst="rect">
            <a:avLst/>
          </a:prstGeom>
          <a:noFill/>
          <a:ln w="9525">
            <a:noFill/>
            <a:miter lim="800000"/>
            <a:headEnd/>
            <a:tailEnd/>
          </a:ln>
        </p:spPr>
      </p:pic>
      <p:pic>
        <p:nvPicPr>
          <p:cNvPr id="11" name="Picture 10" descr="C:\Users\user\Desktop\Presentation JKC\madna project workshop photos\DSC_0006.JPG"/>
          <p:cNvPicPr/>
          <p:nvPr/>
        </p:nvPicPr>
        <p:blipFill>
          <a:blip r:embed="rId3" cstate="print"/>
          <a:srcRect l="82982" t="8750" r="4031"/>
          <a:stretch>
            <a:fillRect/>
          </a:stretch>
        </p:blipFill>
        <p:spPr bwMode="auto">
          <a:xfrm rot="5400000" flipV="1">
            <a:off x="3417606" y="6471462"/>
            <a:ext cx="387915" cy="6982354"/>
          </a:xfrm>
          <a:prstGeom prst="rect">
            <a:avLst/>
          </a:prstGeom>
          <a:noFill/>
          <a:ln w="9525">
            <a:noFill/>
            <a:miter lim="800000"/>
            <a:headEnd/>
            <a:tailEnd/>
          </a:ln>
        </p:spPr>
      </p:pic>
      <p:sp>
        <p:nvSpPr>
          <p:cNvPr id="12" name="Rectangle 11"/>
          <p:cNvSpPr/>
          <p:nvPr/>
        </p:nvSpPr>
        <p:spPr>
          <a:xfrm>
            <a:off x="2367580" y="9452703"/>
            <a:ext cx="3370792" cy="155375"/>
          </a:xfrm>
          <a:prstGeom prst="rect">
            <a:avLst/>
          </a:prstGeom>
        </p:spPr>
        <p:txBody>
          <a:bodyPr wrap="square" lIns="47192" tIns="23596" rIns="47192" bIns="23596">
            <a:spAutoFit/>
          </a:bodyPr>
          <a:lstStyle/>
          <a:p>
            <a:r>
              <a:rPr lang="en-US" sz="700" b="1" dirty="0" smtClean="0">
                <a:solidFill>
                  <a:srgbClr val="482400"/>
                </a:solidFill>
              </a:rPr>
              <a:t>Email: </a:t>
            </a:r>
            <a:r>
              <a:rPr lang="en-US" sz="700" b="1" dirty="0" smtClean="0">
                <a:solidFill>
                  <a:srgbClr val="482400"/>
                </a:solidFill>
                <a:hlinkClick r:id="rId4"/>
              </a:rPr>
              <a:t>aayamngo@gmail.com</a:t>
            </a:r>
            <a:r>
              <a:rPr lang="en-US" sz="700" b="1" dirty="0" smtClean="0">
                <a:solidFill>
                  <a:srgbClr val="482400"/>
                </a:solidFill>
              </a:rPr>
              <a:t>, Contact on: 9829065205</a:t>
            </a:r>
            <a:endParaRPr lang="en-US" sz="700" dirty="0">
              <a:solidFill>
                <a:srgbClr val="482400"/>
              </a:solidFill>
            </a:endParaRPr>
          </a:p>
        </p:txBody>
      </p:sp>
      <p:pic>
        <p:nvPicPr>
          <p:cNvPr id="1027" name="Picture 3" descr="C:\Users\user\Desktop\B-9 wall mural -2.jpg"/>
          <p:cNvPicPr>
            <a:picLocks noChangeAspect="1" noChangeArrowheads="1"/>
          </p:cNvPicPr>
          <p:nvPr/>
        </p:nvPicPr>
        <p:blipFill>
          <a:blip r:embed="rId5" cstate="print"/>
          <a:srcRect/>
          <a:stretch>
            <a:fillRect/>
          </a:stretch>
        </p:blipFill>
        <p:spPr bwMode="auto">
          <a:xfrm>
            <a:off x="182562" y="5272881"/>
            <a:ext cx="2362200" cy="1443175"/>
          </a:xfrm>
          <a:prstGeom prst="rect">
            <a:avLst/>
          </a:prstGeom>
          <a:noFill/>
        </p:spPr>
      </p:pic>
      <p:pic>
        <p:nvPicPr>
          <p:cNvPr id="15" name="Picture 14" descr="IMG-20171025-WA0005.jpg"/>
          <p:cNvPicPr/>
          <p:nvPr/>
        </p:nvPicPr>
        <p:blipFill>
          <a:blip r:embed="rId6" cstate="print"/>
          <a:srcRect l="23471"/>
          <a:stretch>
            <a:fillRect/>
          </a:stretch>
        </p:blipFill>
        <p:spPr>
          <a:xfrm>
            <a:off x="258762" y="7482681"/>
            <a:ext cx="2286000" cy="1411069"/>
          </a:xfrm>
          <a:prstGeom prst="rect">
            <a:avLst/>
          </a:prstGeom>
        </p:spPr>
      </p:pic>
      <p:sp>
        <p:nvSpPr>
          <p:cNvPr id="16" name="Rectangle 15"/>
          <p:cNvSpPr/>
          <p:nvPr/>
        </p:nvSpPr>
        <p:spPr>
          <a:xfrm>
            <a:off x="106362" y="548481"/>
            <a:ext cx="2209800" cy="533400"/>
          </a:xfrm>
          <a:prstGeom prst="rect">
            <a:avLst/>
          </a:prstGeom>
        </p:spPr>
        <p:txBody>
          <a:bodyPr wrap="square">
            <a:spAutoFit/>
          </a:bodyPr>
          <a:lstStyle/>
          <a:p>
            <a:r>
              <a:rPr lang="en-US" sz="1400" b="1" i="1" dirty="0" smtClean="0">
                <a:solidFill>
                  <a:schemeClr val="accent6">
                    <a:lumMod val="50000"/>
                  </a:schemeClr>
                </a:solidFill>
              </a:rPr>
              <a:t>The magnificence of the </a:t>
            </a:r>
          </a:p>
          <a:p>
            <a:r>
              <a:rPr lang="en-US" sz="1400" b="1" i="1" dirty="0" smtClean="0">
                <a:solidFill>
                  <a:schemeClr val="accent6">
                    <a:lumMod val="50000"/>
                  </a:schemeClr>
                </a:solidFill>
              </a:rPr>
              <a:t>Pictorial  heritage </a:t>
            </a:r>
            <a:endParaRPr lang="en-US" sz="1400" b="1" dirty="0"/>
          </a:p>
        </p:txBody>
      </p:sp>
      <p:sp>
        <p:nvSpPr>
          <p:cNvPr id="17" name="Rectangle 16"/>
          <p:cNvSpPr/>
          <p:nvPr/>
        </p:nvSpPr>
        <p:spPr>
          <a:xfrm>
            <a:off x="182562" y="2830016"/>
            <a:ext cx="2362200" cy="461665"/>
          </a:xfrm>
          <a:prstGeom prst="rect">
            <a:avLst/>
          </a:prstGeom>
        </p:spPr>
        <p:txBody>
          <a:bodyPr wrap="square">
            <a:spAutoFit/>
          </a:bodyPr>
          <a:lstStyle/>
          <a:p>
            <a:r>
              <a:rPr lang="en-US" sz="1200" b="1" i="1" dirty="0" smtClean="0">
                <a:solidFill>
                  <a:schemeClr val="accent6">
                    <a:lumMod val="50000"/>
                  </a:schemeClr>
                </a:solidFill>
              </a:rPr>
              <a:t>Mud wall hut adorned </a:t>
            </a:r>
          </a:p>
          <a:p>
            <a:r>
              <a:rPr lang="en-US" sz="1200" b="1" i="1" dirty="0" smtClean="0">
                <a:solidFill>
                  <a:schemeClr val="accent6">
                    <a:lumMod val="50000"/>
                  </a:schemeClr>
                </a:solidFill>
              </a:rPr>
              <a:t>with </a:t>
            </a:r>
            <a:r>
              <a:rPr lang="en-US" sz="1200" b="1" i="1" dirty="0" err="1" smtClean="0">
                <a:solidFill>
                  <a:schemeClr val="accent6">
                    <a:lumMod val="50000"/>
                  </a:schemeClr>
                </a:solidFill>
              </a:rPr>
              <a:t>Mandanas</a:t>
            </a:r>
            <a:r>
              <a:rPr lang="en-US" sz="1200" b="1" i="1" dirty="0" smtClean="0">
                <a:solidFill>
                  <a:schemeClr val="accent6">
                    <a:lumMod val="50000"/>
                  </a:schemeClr>
                </a:solidFill>
              </a:rPr>
              <a:t> </a:t>
            </a:r>
          </a:p>
        </p:txBody>
      </p:sp>
      <p:sp>
        <p:nvSpPr>
          <p:cNvPr id="18" name="Rectangle 17"/>
          <p:cNvSpPr/>
          <p:nvPr/>
        </p:nvSpPr>
        <p:spPr>
          <a:xfrm>
            <a:off x="-46038" y="4891881"/>
            <a:ext cx="4243389" cy="261610"/>
          </a:xfrm>
          <a:prstGeom prst="rect">
            <a:avLst/>
          </a:prstGeom>
        </p:spPr>
        <p:txBody>
          <a:bodyPr wrap="square">
            <a:spAutoFit/>
          </a:bodyPr>
          <a:lstStyle/>
          <a:p>
            <a:r>
              <a:rPr lang="en-US" sz="1100" b="1" i="1" dirty="0" smtClean="0">
                <a:solidFill>
                  <a:schemeClr val="accent6">
                    <a:lumMod val="50000"/>
                  </a:schemeClr>
                </a:solidFill>
              </a:rPr>
              <a:t>    A free hand  </a:t>
            </a:r>
            <a:r>
              <a:rPr lang="en-US" sz="1100" b="1" i="1" dirty="0" err="1" smtClean="0">
                <a:solidFill>
                  <a:schemeClr val="accent6">
                    <a:lumMod val="50000"/>
                  </a:schemeClr>
                </a:solidFill>
              </a:rPr>
              <a:t>Mandanas</a:t>
            </a:r>
            <a:r>
              <a:rPr lang="en-US" sz="1100" b="1" i="1" dirty="0" smtClean="0">
                <a:solidFill>
                  <a:schemeClr val="accent6">
                    <a:lumMod val="50000"/>
                  </a:schemeClr>
                </a:solidFill>
              </a:rPr>
              <a:t> paintings  </a:t>
            </a:r>
          </a:p>
        </p:txBody>
      </p:sp>
      <p:sp>
        <p:nvSpPr>
          <p:cNvPr id="19" name="Rectangle 18"/>
          <p:cNvSpPr/>
          <p:nvPr/>
        </p:nvSpPr>
        <p:spPr>
          <a:xfrm>
            <a:off x="153987" y="6949281"/>
            <a:ext cx="3686175" cy="276999"/>
          </a:xfrm>
          <a:prstGeom prst="rect">
            <a:avLst/>
          </a:prstGeom>
        </p:spPr>
        <p:txBody>
          <a:bodyPr wrap="square">
            <a:spAutoFit/>
          </a:bodyPr>
          <a:lstStyle/>
          <a:p>
            <a:r>
              <a:rPr lang="en-US" sz="1200" b="1" i="1" dirty="0" smtClean="0">
                <a:solidFill>
                  <a:schemeClr val="accent6">
                    <a:lumMod val="50000"/>
                  </a:schemeClr>
                </a:solidFill>
              </a:rPr>
              <a:t>Symmetry without pre sketching  </a:t>
            </a:r>
            <a:endParaRPr lang="en-US" sz="1200" dirty="0"/>
          </a:p>
        </p:txBody>
      </p:sp>
      <p:sp>
        <p:nvSpPr>
          <p:cNvPr id="20" name="Rectangle 19"/>
          <p:cNvSpPr/>
          <p:nvPr/>
        </p:nvSpPr>
        <p:spPr>
          <a:xfrm>
            <a:off x="106362" y="9159081"/>
            <a:ext cx="3048000" cy="276999"/>
          </a:xfrm>
          <a:prstGeom prst="rect">
            <a:avLst/>
          </a:prstGeom>
        </p:spPr>
        <p:txBody>
          <a:bodyPr wrap="square">
            <a:spAutoFit/>
          </a:bodyPr>
          <a:lstStyle/>
          <a:p>
            <a:r>
              <a:rPr lang="en-US" sz="1200" b="1" i="1" dirty="0" smtClean="0">
                <a:solidFill>
                  <a:schemeClr val="accent6">
                    <a:lumMod val="50000"/>
                  </a:schemeClr>
                </a:solidFill>
              </a:rPr>
              <a:t>New crude looking cemented walls     </a:t>
            </a:r>
            <a:endParaRPr lang="en-US" sz="1200" dirty="0"/>
          </a:p>
        </p:txBody>
      </p:sp>
      <p:pic>
        <p:nvPicPr>
          <p:cNvPr id="22" name="Picture 2" descr="E:\A Genius  Chinmaya\A- PROFILES AND WRITE UPS ON CHINMAY\A-PRIORITY ATTACH. FOLDERS-1\B-QUICK  NET ATTACHENTS\AAYAM LOGO\AAYAM LOGO\Latest Logo Shola ram copy.jpg"/>
          <p:cNvPicPr>
            <a:picLocks noChangeAspect="1" noChangeArrowheads="1"/>
          </p:cNvPicPr>
          <p:nvPr/>
        </p:nvPicPr>
        <p:blipFill>
          <a:blip r:embed="rId7" cstate="print"/>
          <a:srcRect/>
          <a:stretch>
            <a:fillRect/>
          </a:stretch>
        </p:blipFill>
        <p:spPr bwMode="auto">
          <a:xfrm>
            <a:off x="4144962" y="94350"/>
            <a:ext cx="914400" cy="975330"/>
          </a:xfrm>
          <a:prstGeom prst="rect">
            <a:avLst/>
          </a:prstGeom>
          <a:noFill/>
        </p:spPr>
      </p:pic>
      <p:pic>
        <p:nvPicPr>
          <p:cNvPr id="25" name="Picture 2" descr="C:\Users\user\Desktop\Meena Mdana-2copy - Copy.jpg"/>
          <p:cNvPicPr>
            <a:picLocks noChangeAspect="1" noChangeArrowheads="1"/>
          </p:cNvPicPr>
          <p:nvPr/>
        </p:nvPicPr>
        <p:blipFill>
          <a:blip r:embed="rId8" cstate="print"/>
          <a:srcRect t="4598" b="3448"/>
          <a:stretch>
            <a:fillRect/>
          </a:stretch>
        </p:blipFill>
        <p:spPr bwMode="auto">
          <a:xfrm>
            <a:off x="182562" y="1234281"/>
            <a:ext cx="2362200" cy="1524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97162" y="472281"/>
            <a:ext cx="4267200" cy="8991600"/>
          </a:xfrm>
        </p:spPr>
        <p:txBody>
          <a:bodyPr>
            <a:noAutofit/>
          </a:bodyPr>
          <a:lstStyle/>
          <a:p>
            <a:pPr marL="265456" indent="-265456" algn="just"/>
            <a:r>
              <a:rPr lang="en-US" sz="1200" b="1" dirty="0" err="1" smtClean="0">
                <a:solidFill>
                  <a:schemeClr val="tx1"/>
                </a:solidFill>
              </a:rPr>
              <a:t>Mandanas</a:t>
            </a:r>
            <a:r>
              <a:rPr lang="en-US" sz="1200" b="1" dirty="0" smtClean="0">
                <a:solidFill>
                  <a:schemeClr val="tx1"/>
                </a:solidFill>
              </a:rPr>
              <a:t> have been integral part of the cultural heritage of villages. We at </a:t>
            </a:r>
            <a:r>
              <a:rPr lang="en-US" sz="1200" b="1" dirty="0" err="1" smtClean="0">
                <a:solidFill>
                  <a:schemeClr val="tx1"/>
                </a:solidFill>
              </a:rPr>
              <a:t>Aayam</a:t>
            </a:r>
            <a:r>
              <a:rPr lang="en-US" sz="1200" b="1" dirty="0" smtClean="0">
                <a:solidFill>
                  <a:schemeClr val="tx1"/>
                </a:solidFill>
              </a:rPr>
              <a:t> Institute of art and Culture have been taking well thought steps to revive the culture of </a:t>
            </a:r>
            <a:r>
              <a:rPr lang="en-US" sz="1200" b="1" dirty="0" err="1" smtClean="0">
                <a:solidFill>
                  <a:schemeClr val="tx1"/>
                </a:solidFill>
              </a:rPr>
              <a:t>mandana</a:t>
            </a:r>
            <a:r>
              <a:rPr lang="en-US" sz="1200" b="1" dirty="0" smtClean="0">
                <a:solidFill>
                  <a:schemeClr val="tx1"/>
                </a:solidFill>
              </a:rPr>
              <a:t> art  in the following ways:-</a:t>
            </a:r>
          </a:p>
          <a:p>
            <a:pPr marL="265456" indent="-265456" algn="just"/>
            <a:r>
              <a:rPr lang="en-US" sz="1200" b="1" dirty="0" smtClean="0">
                <a:solidFill>
                  <a:srgbClr val="FF0000"/>
                </a:solidFill>
              </a:rPr>
              <a:t>a)Survey and Documentation :</a:t>
            </a:r>
          </a:p>
          <a:p>
            <a:pPr marL="265456" indent="-265456" algn="just"/>
            <a:r>
              <a:rPr lang="en-US" sz="1200" b="1" dirty="0" smtClean="0">
                <a:solidFill>
                  <a:schemeClr val="tx1"/>
                </a:solidFill>
              </a:rPr>
              <a:t>We have been engaged in  extensive surveying and documenting  of the  pictorial heritage for the last one decade. We have collected an extensive referential archive of </a:t>
            </a:r>
            <a:r>
              <a:rPr lang="en-US" sz="1200" b="1" dirty="0" err="1" smtClean="0">
                <a:solidFill>
                  <a:schemeClr val="tx1"/>
                </a:solidFill>
              </a:rPr>
              <a:t>Mandanas</a:t>
            </a:r>
            <a:r>
              <a:rPr lang="en-US" sz="1200" b="1" dirty="0" smtClean="0">
                <a:solidFill>
                  <a:schemeClr val="tx1"/>
                </a:solidFill>
              </a:rPr>
              <a:t>.</a:t>
            </a:r>
          </a:p>
          <a:p>
            <a:pPr marL="265456" indent="-265456" algn="just"/>
            <a:r>
              <a:rPr lang="en-US" sz="1200" b="1" dirty="0" smtClean="0">
                <a:solidFill>
                  <a:srgbClr val="FF0000"/>
                </a:solidFill>
              </a:rPr>
              <a:t> b) Identification of the talented women of the village by organizing artists competition. </a:t>
            </a:r>
          </a:p>
          <a:p>
            <a:pPr marL="265456" indent="-265456" algn="just"/>
            <a:r>
              <a:rPr lang="en-US" sz="1200" b="1" dirty="0" smtClean="0">
                <a:solidFill>
                  <a:schemeClr val="tx1"/>
                </a:solidFill>
              </a:rPr>
              <a:t>During each of an art competition we are identifying 20 talented women artists from each of 100 participants of the village. The villages  are also being selected after a survey. </a:t>
            </a:r>
          </a:p>
          <a:p>
            <a:pPr marL="265456" indent="-265456" algn="just"/>
            <a:r>
              <a:rPr lang="en-US" sz="1200" b="1" dirty="0" smtClean="0">
                <a:solidFill>
                  <a:srgbClr val="FF0000"/>
                </a:solidFill>
              </a:rPr>
              <a:t> c) women artists workshops</a:t>
            </a:r>
            <a:r>
              <a:rPr lang="en-US" sz="1200" b="1" dirty="0" smtClean="0">
                <a:solidFill>
                  <a:schemeClr val="tx1"/>
                </a:solidFill>
              </a:rPr>
              <a:t> The selected and awarded women Painters would be invited for the skill up gradation to teach them painting on  alternative surfaces with ne medium for their expression. We had successfully organized  artists camp for the women from 10</a:t>
            </a:r>
            <a:r>
              <a:rPr lang="en-US" sz="1200" b="1" baseline="30000" dirty="0" smtClean="0">
                <a:solidFill>
                  <a:schemeClr val="tx1"/>
                </a:solidFill>
              </a:rPr>
              <a:t>th</a:t>
            </a:r>
            <a:r>
              <a:rPr lang="en-US" sz="1200" b="1" dirty="0" smtClean="0">
                <a:solidFill>
                  <a:schemeClr val="tx1"/>
                </a:solidFill>
              </a:rPr>
              <a:t> to 15</a:t>
            </a:r>
            <a:r>
              <a:rPr lang="en-US" sz="1200" b="1" baseline="30000" dirty="0" smtClean="0">
                <a:solidFill>
                  <a:schemeClr val="tx1"/>
                </a:solidFill>
              </a:rPr>
              <a:t>th</a:t>
            </a:r>
            <a:r>
              <a:rPr lang="en-US" sz="1200" b="1" dirty="0" smtClean="0">
                <a:solidFill>
                  <a:schemeClr val="tx1"/>
                </a:solidFill>
              </a:rPr>
              <a:t>October 2017 in the vicinity of </a:t>
            </a:r>
            <a:r>
              <a:rPr lang="en-US" sz="1200" b="1" dirty="0" err="1" smtClean="0">
                <a:solidFill>
                  <a:schemeClr val="tx1"/>
                </a:solidFill>
              </a:rPr>
              <a:t>Sawai</a:t>
            </a:r>
            <a:r>
              <a:rPr lang="en-US" sz="1200" b="1" dirty="0" smtClean="0">
                <a:solidFill>
                  <a:schemeClr val="tx1"/>
                </a:solidFill>
              </a:rPr>
              <a:t> </a:t>
            </a:r>
            <a:r>
              <a:rPr lang="en-US" sz="1200" b="1" dirty="0" err="1" smtClean="0">
                <a:solidFill>
                  <a:schemeClr val="tx1"/>
                </a:solidFill>
              </a:rPr>
              <a:t>Madhopur</a:t>
            </a:r>
            <a:r>
              <a:rPr lang="en-US" sz="1200" b="1" dirty="0" smtClean="0">
                <a:solidFill>
                  <a:schemeClr val="tx1"/>
                </a:solidFill>
              </a:rPr>
              <a:t> itself. Our team of professional artists has trained women to make the same </a:t>
            </a:r>
            <a:r>
              <a:rPr lang="en-US" sz="1200" b="1" dirty="0" err="1" smtClean="0">
                <a:solidFill>
                  <a:schemeClr val="tx1"/>
                </a:solidFill>
              </a:rPr>
              <a:t>mandana</a:t>
            </a:r>
            <a:r>
              <a:rPr lang="en-US" sz="1200" b="1" dirty="0" smtClean="0">
                <a:solidFill>
                  <a:schemeClr val="tx1"/>
                </a:solidFill>
              </a:rPr>
              <a:t> done on walls  on handmade sheets with </a:t>
            </a:r>
            <a:r>
              <a:rPr lang="en-US" sz="1200" b="1" dirty="0" err="1" smtClean="0">
                <a:solidFill>
                  <a:schemeClr val="tx1"/>
                </a:solidFill>
              </a:rPr>
              <a:t>brushes.Though</a:t>
            </a:r>
            <a:r>
              <a:rPr lang="en-US" sz="1200" b="1" dirty="0" smtClean="0">
                <a:solidFill>
                  <a:schemeClr val="tx1"/>
                </a:solidFill>
              </a:rPr>
              <a:t> done in acrylics these paintings exuberated the same flow and generic motifs that these ladies grew up watching. Without references or any pre thought concepts these ladies painted beautiful artworks that were each so unique that they were no longer just decorations. they were undoubtedly recognized as gallery worthy artworks for sale</a:t>
            </a:r>
            <a:endParaRPr lang="en-US" sz="1200" b="1" dirty="0" smtClean="0">
              <a:solidFill>
                <a:srgbClr val="FF0000"/>
              </a:solidFill>
            </a:endParaRPr>
          </a:p>
          <a:p>
            <a:pPr algn="just"/>
            <a:r>
              <a:rPr lang="en-US" sz="1200" b="1" dirty="0" smtClean="0">
                <a:solidFill>
                  <a:srgbClr val="FF0000"/>
                </a:solidFill>
              </a:rPr>
              <a:t>d) Exposition of the saleable beautiful </a:t>
            </a:r>
            <a:r>
              <a:rPr lang="en-US" sz="1200" b="1" dirty="0" err="1" smtClean="0">
                <a:solidFill>
                  <a:srgbClr val="FF0000"/>
                </a:solidFill>
              </a:rPr>
              <a:t>Mandana</a:t>
            </a:r>
            <a:r>
              <a:rPr lang="en-US" sz="1200" b="1" dirty="0" smtClean="0">
                <a:solidFill>
                  <a:srgbClr val="FF0000"/>
                </a:solidFill>
              </a:rPr>
              <a:t> art at various levels  </a:t>
            </a:r>
          </a:p>
          <a:p>
            <a:pPr algn="just"/>
            <a:r>
              <a:rPr lang="en-US" sz="1200" b="1" dirty="0" smtClean="0">
                <a:solidFill>
                  <a:schemeClr val="tx1"/>
                </a:solidFill>
              </a:rPr>
              <a:t>After the success of the art camp Dr. Chinmay Mehta Chairperson of the </a:t>
            </a:r>
            <a:r>
              <a:rPr lang="en-US" sz="1200" b="1" dirty="0" err="1" smtClean="0">
                <a:solidFill>
                  <a:schemeClr val="tx1"/>
                </a:solidFill>
              </a:rPr>
              <a:t>Aayam</a:t>
            </a:r>
            <a:r>
              <a:rPr lang="en-US" sz="1200" b="1" dirty="0" smtClean="0">
                <a:solidFill>
                  <a:schemeClr val="tx1"/>
                </a:solidFill>
              </a:rPr>
              <a:t> himself gave a digital presentation for the same at Jaipur Kala </a:t>
            </a:r>
            <a:r>
              <a:rPr lang="en-US" sz="1200" b="1" dirty="0" err="1" smtClean="0">
                <a:solidFill>
                  <a:schemeClr val="tx1"/>
                </a:solidFill>
              </a:rPr>
              <a:t>Chaupal</a:t>
            </a:r>
            <a:r>
              <a:rPr lang="en-US" sz="1200" b="1" dirty="0" smtClean="0">
                <a:solidFill>
                  <a:schemeClr val="tx1"/>
                </a:solidFill>
              </a:rPr>
              <a:t> on 25</a:t>
            </a:r>
            <a:r>
              <a:rPr lang="en-US" sz="1200" b="1" baseline="30000" dirty="0" smtClean="0">
                <a:solidFill>
                  <a:schemeClr val="tx1"/>
                </a:solidFill>
              </a:rPr>
              <a:t>th</a:t>
            </a:r>
            <a:r>
              <a:rPr lang="en-US" sz="1200" b="1" dirty="0" smtClean="0">
                <a:solidFill>
                  <a:schemeClr val="tx1"/>
                </a:solidFill>
              </a:rPr>
              <a:t> November 2017. </a:t>
            </a:r>
            <a:endParaRPr lang="en-US" sz="1200" dirty="0" smtClean="0">
              <a:solidFill>
                <a:schemeClr val="tx1"/>
              </a:solidFill>
            </a:endParaRPr>
          </a:p>
          <a:p>
            <a:pPr algn="just"/>
            <a:r>
              <a:rPr lang="en-US" sz="1200" b="1" dirty="0" smtClean="0">
                <a:solidFill>
                  <a:schemeClr val="tx1"/>
                </a:solidFill>
              </a:rPr>
              <a:t>Recently at the Jaipur Literature festival-2018 we displayed these paintings, Chief Minister of Rajasthan had also visited the show. she had not only appreciated our initiative but had also promised to support the same.</a:t>
            </a:r>
            <a:r>
              <a:rPr lang="en-US" sz="1200" b="1" dirty="0" smtClean="0"/>
              <a:t> </a:t>
            </a:r>
          </a:p>
          <a:p>
            <a:pPr algn="just"/>
            <a:r>
              <a:rPr lang="en-US" sz="1200" b="1" dirty="0" smtClean="0">
                <a:solidFill>
                  <a:srgbClr val="FF0000"/>
                </a:solidFill>
              </a:rPr>
              <a:t>e) Establishing a Women Artists Workshop and Gallery in </a:t>
            </a:r>
            <a:r>
              <a:rPr lang="en-US" sz="1200" b="1" dirty="0" err="1" smtClean="0">
                <a:solidFill>
                  <a:srgbClr val="FF0000"/>
                </a:solidFill>
              </a:rPr>
              <a:t>Ranthambhore</a:t>
            </a:r>
            <a:r>
              <a:rPr lang="en-US" sz="1200" b="1" dirty="0" smtClean="0">
                <a:solidFill>
                  <a:srgbClr val="FF0000"/>
                </a:solidFill>
              </a:rPr>
              <a:t> </a:t>
            </a:r>
            <a:endParaRPr lang="en-US" sz="1200" dirty="0" smtClean="0">
              <a:solidFill>
                <a:srgbClr val="FF0000"/>
              </a:solidFill>
            </a:endParaRPr>
          </a:p>
          <a:p>
            <a:pPr algn="just"/>
            <a:r>
              <a:rPr lang="en-US" sz="1200" b="1" dirty="0" smtClean="0">
                <a:solidFill>
                  <a:schemeClr val="tx1"/>
                </a:solidFill>
              </a:rPr>
              <a:t>Taking this group effort forward </a:t>
            </a:r>
            <a:r>
              <a:rPr lang="en-US" sz="1200" b="1" dirty="0" err="1" smtClean="0">
                <a:solidFill>
                  <a:schemeClr val="tx1"/>
                </a:solidFill>
              </a:rPr>
              <a:t>Aayam</a:t>
            </a:r>
            <a:r>
              <a:rPr lang="en-US" sz="1200" b="1" dirty="0" smtClean="0">
                <a:solidFill>
                  <a:schemeClr val="tx1"/>
                </a:solidFill>
              </a:rPr>
              <a:t> would soon draft a proposal to identify a village near </a:t>
            </a:r>
            <a:r>
              <a:rPr lang="en-US" sz="1200" b="1" dirty="0" err="1" smtClean="0">
                <a:solidFill>
                  <a:schemeClr val="tx1"/>
                </a:solidFill>
              </a:rPr>
              <a:t>Ranathambhaur</a:t>
            </a:r>
            <a:r>
              <a:rPr lang="en-US" sz="1200" b="1" dirty="0" smtClean="0">
                <a:solidFill>
                  <a:schemeClr val="tx1"/>
                </a:solidFill>
              </a:rPr>
              <a:t> to establish a permanent women artists’ workshop and a Gallery there which can further be popularized as a heritage village restoring the </a:t>
            </a:r>
            <a:r>
              <a:rPr lang="en-US" sz="1200" b="1" dirty="0" err="1" smtClean="0">
                <a:solidFill>
                  <a:schemeClr val="tx1"/>
                </a:solidFill>
              </a:rPr>
              <a:t>Mandana</a:t>
            </a:r>
            <a:r>
              <a:rPr lang="en-US" sz="1200" b="1" dirty="0" smtClean="0">
                <a:solidFill>
                  <a:schemeClr val="tx1"/>
                </a:solidFill>
              </a:rPr>
              <a:t> art. Once we are able to successfully  develop a women Painters Atelier in a village we shall further expand  the same in many other villages. </a:t>
            </a:r>
          </a:p>
          <a:p>
            <a:pPr algn="just"/>
            <a:r>
              <a:rPr lang="en-US" sz="1200" b="1" dirty="0" smtClean="0">
                <a:solidFill>
                  <a:schemeClr val="tx1"/>
                </a:solidFill>
              </a:rPr>
              <a:t>Prof. Chinmay Mehta ,Chairperson AAYAM</a:t>
            </a:r>
            <a:endParaRPr lang="en-US" sz="1200" dirty="0" smtClean="0">
              <a:solidFill>
                <a:schemeClr val="tx1"/>
              </a:solidFill>
            </a:endParaRPr>
          </a:p>
          <a:p>
            <a:pPr algn="just"/>
            <a:endParaRPr lang="en-US" sz="1200" dirty="0" smtClean="0">
              <a:solidFill>
                <a:schemeClr val="tx1"/>
              </a:solidFill>
            </a:endParaRPr>
          </a:p>
          <a:p>
            <a:pPr algn="just"/>
            <a:r>
              <a:rPr lang="en-US" sz="1200" b="1" dirty="0" smtClean="0">
                <a:solidFill>
                  <a:schemeClr val="tx1"/>
                </a:solidFill>
              </a:rPr>
              <a:t> </a:t>
            </a:r>
            <a:endParaRPr lang="en-US" sz="1200" dirty="0" smtClean="0">
              <a:solidFill>
                <a:schemeClr val="tx1"/>
              </a:solidFill>
            </a:endParaRPr>
          </a:p>
          <a:p>
            <a:pPr algn="just"/>
            <a:r>
              <a:rPr lang="en-US" sz="1200" b="1" dirty="0" smtClean="0">
                <a:solidFill>
                  <a:schemeClr val="tx1"/>
                </a:solidFill>
              </a:rPr>
              <a:t> </a:t>
            </a:r>
            <a:endParaRPr lang="en-US" sz="1200" dirty="0" smtClean="0">
              <a:solidFill>
                <a:schemeClr val="tx1"/>
              </a:solidFill>
            </a:endParaRPr>
          </a:p>
          <a:p>
            <a:pPr algn="just"/>
            <a:endParaRPr lang="en-US" sz="1200" b="1" dirty="0" smtClean="0">
              <a:solidFill>
                <a:schemeClr val="tx1"/>
              </a:solidFill>
            </a:endParaRPr>
          </a:p>
        </p:txBody>
      </p:sp>
      <p:pic>
        <p:nvPicPr>
          <p:cNvPr id="11" name="Picture 10" descr="C:\Users\user\Desktop\Presentation JKC\madna project workshop photos\DSC_0006.JPG"/>
          <p:cNvPicPr/>
          <p:nvPr/>
        </p:nvPicPr>
        <p:blipFill>
          <a:blip r:embed="rId2" cstate="print"/>
          <a:srcRect l="82982" t="8750" r="4031"/>
          <a:stretch>
            <a:fillRect/>
          </a:stretch>
        </p:blipFill>
        <p:spPr bwMode="auto">
          <a:xfrm rot="5400000" flipV="1">
            <a:off x="3417606" y="6478245"/>
            <a:ext cx="387915" cy="6982354"/>
          </a:xfrm>
          <a:prstGeom prst="rect">
            <a:avLst/>
          </a:prstGeom>
          <a:noFill/>
          <a:ln w="9525">
            <a:noFill/>
            <a:miter lim="800000"/>
            <a:headEnd/>
            <a:tailEnd/>
          </a:ln>
        </p:spPr>
      </p:pic>
      <p:sp>
        <p:nvSpPr>
          <p:cNvPr id="12" name="Rectangle 11"/>
          <p:cNvSpPr/>
          <p:nvPr/>
        </p:nvSpPr>
        <p:spPr>
          <a:xfrm>
            <a:off x="2773362" y="9452703"/>
            <a:ext cx="3505200" cy="186152"/>
          </a:xfrm>
          <a:prstGeom prst="rect">
            <a:avLst/>
          </a:prstGeom>
        </p:spPr>
        <p:txBody>
          <a:bodyPr wrap="square" lIns="47192" tIns="23596" rIns="47192" bIns="23596">
            <a:spAutoFit/>
          </a:bodyPr>
          <a:lstStyle/>
          <a:p>
            <a:r>
              <a:rPr lang="en-US" sz="900" b="1" dirty="0" smtClean="0">
                <a:solidFill>
                  <a:srgbClr val="482400"/>
                </a:solidFill>
              </a:rPr>
              <a:t>Email: </a:t>
            </a:r>
            <a:r>
              <a:rPr lang="en-US" sz="900" b="1" dirty="0" smtClean="0">
                <a:solidFill>
                  <a:srgbClr val="482400"/>
                </a:solidFill>
                <a:hlinkClick r:id="rId3"/>
              </a:rPr>
              <a:t>aayamngo@gmail.com</a:t>
            </a:r>
            <a:r>
              <a:rPr lang="en-US" sz="900" b="1" dirty="0" smtClean="0">
                <a:solidFill>
                  <a:srgbClr val="482400"/>
                </a:solidFill>
              </a:rPr>
              <a:t>, Contact on: 9829065205</a:t>
            </a:r>
            <a:endParaRPr lang="en-US" sz="900" dirty="0">
              <a:solidFill>
                <a:srgbClr val="482400"/>
              </a:solidFill>
            </a:endParaRPr>
          </a:p>
        </p:txBody>
      </p:sp>
      <p:pic>
        <p:nvPicPr>
          <p:cNvPr id="8" name="Picture 2" descr="C:\Users\user\Desktop\17th Octo.On Mandana ALL\Photos Mandan event coverage\Mandana  Images\DSC_0004.JPG"/>
          <p:cNvPicPr>
            <a:picLocks noChangeAspect="1" noChangeArrowheads="1"/>
          </p:cNvPicPr>
          <p:nvPr/>
        </p:nvPicPr>
        <p:blipFill>
          <a:blip r:embed="rId4" cstate="print"/>
          <a:srcRect l="2477" t="6224" r="811" b="4143"/>
          <a:stretch>
            <a:fillRect/>
          </a:stretch>
        </p:blipFill>
        <p:spPr bwMode="auto">
          <a:xfrm>
            <a:off x="411162" y="4587081"/>
            <a:ext cx="2172085" cy="14431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2" descr="C:\Users\user\Desktop\17th Octo.On Mandana ALL\Photos Mandan event coverage\Mandana  Images\Mandana event-II 095.JPG"/>
          <p:cNvPicPr>
            <a:picLocks noChangeAspect="1" noChangeArrowheads="1"/>
          </p:cNvPicPr>
          <p:nvPr/>
        </p:nvPicPr>
        <p:blipFill>
          <a:blip r:embed="rId5" cstate="print"/>
          <a:srcRect/>
          <a:stretch>
            <a:fillRect/>
          </a:stretch>
        </p:blipFill>
        <p:spPr bwMode="auto">
          <a:xfrm>
            <a:off x="334962" y="2605881"/>
            <a:ext cx="2209800" cy="1657350"/>
          </a:xfrm>
          <a:prstGeom prst="rect">
            <a:avLst/>
          </a:prstGeom>
          <a:noFill/>
        </p:spPr>
      </p:pic>
      <p:pic>
        <p:nvPicPr>
          <p:cNvPr id="1026" name="Picture 2" descr="C:\Users\user\Desktop\DSC_0182.JPG"/>
          <p:cNvPicPr>
            <a:picLocks noChangeAspect="1" noChangeArrowheads="1"/>
          </p:cNvPicPr>
          <p:nvPr/>
        </p:nvPicPr>
        <p:blipFill>
          <a:blip r:embed="rId6" cstate="print"/>
          <a:srcRect/>
          <a:stretch>
            <a:fillRect/>
          </a:stretch>
        </p:blipFill>
        <p:spPr bwMode="auto">
          <a:xfrm>
            <a:off x="250121" y="6796880"/>
            <a:ext cx="2294641" cy="1524001"/>
          </a:xfrm>
          <a:prstGeom prst="rect">
            <a:avLst/>
          </a:prstGeom>
          <a:noFill/>
        </p:spPr>
      </p:pic>
      <p:pic>
        <p:nvPicPr>
          <p:cNvPr id="1027" name="Picture 3" descr="C:\Users\user\Desktop\Competition Mandana\DSC_0088.JPG"/>
          <p:cNvPicPr>
            <a:picLocks noChangeAspect="1" noChangeArrowheads="1"/>
          </p:cNvPicPr>
          <p:nvPr/>
        </p:nvPicPr>
        <p:blipFill>
          <a:blip r:embed="rId7" cstate="print"/>
          <a:srcRect/>
          <a:stretch>
            <a:fillRect/>
          </a:stretch>
        </p:blipFill>
        <p:spPr bwMode="auto">
          <a:xfrm>
            <a:off x="334962" y="700881"/>
            <a:ext cx="2286000" cy="1518261"/>
          </a:xfrm>
          <a:prstGeom prst="rect">
            <a:avLst/>
          </a:prstGeom>
          <a:noFill/>
        </p:spPr>
      </p:pic>
      <p:sp>
        <p:nvSpPr>
          <p:cNvPr id="13" name="Rectangle 12"/>
          <p:cNvSpPr/>
          <p:nvPr/>
        </p:nvSpPr>
        <p:spPr>
          <a:xfrm>
            <a:off x="258762" y="2301081"/>
            <a:ext cx="2819400" cy="276999"/>
          </a:xfrm>
          <a:prstGeom prst="rect">
            <a:avLst/>
          </a:prstGeom>
        </p:spPr>
        <p:txBody>
          <a:bodyPr wrap="square">
            <a:spAutoFit/>
          </a:bodyPr>
          <a:lstStyle/>
          <a:p>
            <a:r>
              <a:rPr lang="en-US" sz="1200" b="1" dirty="0" err="1" smtClean="0">
                <a:solidFill>
                  <a:srgbClr val="FF0000"/>
                </a:solidFill>
              </a:rPr>
              <a:t>Aayam</a:t>
            </a:r>
            <a:r>
              <a:rPr lang="en-US" sz="1200" b="1" dirty="0" smtClean="0">
                <a:solidFill>
                  <a:srgbClr val="FF0000"/>
                </a:solidFill>
              </a:rPr>
              <a:t> organizing artists competition. </a:t>
            </a:r>
            <a:endParaRPr lang="en-US" sz="1200" dirty="0"/>
          </a:p>
        </p:txBody>
      </p:sp>
      <p:sp>
        <p:nvSpPr>
          <p:cNvPr id="15" name="Rectangle 14"/>
          <p:cNvSpPr/>
          <p:nvPr/>
        </p:nvSpPr>
        <p:spPr>
          <a:xfrm>
            <a:off x="106362" y="6091971"/>
            <a:ext cx="3709988" cy="400110"/>
          </a:xfrm>
          <a:prstGeom prst="rect">
            <a:avLst/>
          </a:prstGeom>
        </p:spPr>
        <p:txBody>
          <a:bodyPr wrap="square">
            <a:spAutoFit/>
          </a:bodyPr>
          <a:lstStyle/>
          <a:p>
            <a:r>
              <a:rPr lang="en-US" sz="1200" b="1" dirty="0" err="1" smtClean="0">
                <a:solidFill>
                  <a:srgbClr val="FF0000"/>
                </a:solidFill>
              </a:rPr>
              <a:t>Aayam</a:t>
            </a:r>
            <a:r>
              <a:rPr lang="en-US" sz="1200" b="1" dirty="0" smtClean="0">
                <a:solidFill>
                  <a:srgbClr val="FF0000"/>
                </a:solidFill>
              </a:rPr>
              <a:t> organizing artists workshop</a:t>
            </a:r>
            <a:r>
              <a:rPr lang="en-US" b="1" dirty="0" smtClean="0">
                <a:solidFill>
                  <a:srgbClr val="FF0000"/>
                </a:solidFill>
              </a:rPr>
              <a:t> </a:t>
            </a:r>
            <a:endParaRPr lang="en-US" dirty="0"/>
          </a:p>
        </p:txBody>
      </p:sp>
      <p:sp>
        <p:nvSpPr>
          <p:cNvPr id="14" name="Rectangle 13"/>
          <p:cNvSpPr/>
          <p:nvPr/>
        </p:nvSpPr>
        <p:spPr>
          <a:xfrm>
            <a:off x="106362" y="8575794"/>
            <a:ext cx="3786189" cy="430887"/>
          </a:xfrm>
          <a:prstGeom prst="rect">
            <a:avLst/>
          </a:prstGeom>
        </p:spPr>
        <p:txBody>
          <a:bodyPr wrap="square">
            <a:spAutoFit/>
          </a:bodyPr>
          <a:lstStyle/>
          <a:p>
            <a:r>
              <a:rPr lang="en-US" sz="1100" b="1" dirty="0" smtClean="0">
                <a:solidFill>
                  <a:srgbClr val="FF0000"/>
                </a:solidFill>
              </a:rPr>
              <a:t>Enthusiastic Women </a:t>
            </a:r>
            <a:r>
              <a:rPr lang="en-US" sz="1100" b="1" dirty="0" err="1" smtClean="0">
                <a:solidFill>
                  <a:srgbClr val="FF0000"/>
                </a:solidFill>
              </a:rPr>
              <a:t>Mandana</a:t>
            </a:r>
            <a:r>
              <a:rPr lang="en-US" sz="1100" b="1" dirty="0" smtClean="0">
                <a:solidFill>
                  <a:srgbClr val="FF0000"/>
                </a:solidFill>
              </a:rPr>
              <a:t> painters</a:t>
            </a:r>
          </a:p>
          <a:p>
            <a:r>
              <a:rPr lang="en-US" sz="1100" b="1" dirty="0" smtClean="0">
                <a:solidFill>
                  <a:srgbClr val="FF0000"/>
                </a:solidFill>
              </a:rPr>
              <a:t>Learning to paint on Handmade sheets </a:t>
            </a:r>
            <a:endParaRPr lang="en-US" sz="11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1162" y="472281"/>
            <a:ext cx="6553200" cy="8991600"/>
          </a:xfrm>
        </p:spPr>
        <p:txBody>
          <a:bodyPr>
            <a:noAutofit/>
          </a:bodyPr>
          <a:lstStyle/>
          <a:p>
            <a:pPr algn="just"/>
            <a:endParaRPr lang="en-US" sz="1200" dirty="0" smtClean="0">
              <a:solidFill>
                <a:schemeClr val="tx1"/>
              </a:solidFill>
            </a:endParaRPr>
          </a:p>
          <a:p>
            <a:pPr algn="just"/>
            <a:r>
              <a:rPr lang="en-US" sz="1200" b="1" dirty="0" smtClean="0">
                <a:solidFill>
                  <a:schemeClr val="tx1"/>
                </a:solidFill>
              </a:rPr>
              <a:t> </a:t>
            </a:r>
            <a:endParaRPr lang="en-US" sz="1200" dirty="0" smtClean="0">
              <a:solidFill>
                <a:schemeClr val="tx1"/>
              </a:solidFill>
            </a:endParaRPr>
          </a:p>
          <a:p>
            <a:pPr algn="just"/>
            <a:r>
              <a:rPr lang="en-US" sz="1200" b="1" dirty="0" smtClean="0">
                <a:solidFill>
                  <a:schemeClr val="tx1"/>
                </a:solidFill>
              </a:rPr>
              <a:t> </a:t>
            </a:r>
            <a:endParaRPr lang="en-US" sz="1200" dirty="0" smtClean="0">
              <a:solidFill>
                <a:schemeClr val="tx1"/>
              </a:solidFill>
            </a:endParaRPr>
          </a:p>
          <a:p>
            <a:pPr algn="just"/>
            <a:endParaRPr lang="en-US" sz="1200" b="1" dirty="0" smtClean="0">
              <a:solidFill>
                <a:schemeClr val="tx1"/>
              </a:solidFill>
            </a:endParaRPr>
          </a:p>
        </p:txBody>
      </p:sp>
      <p:pic>
        <p:nvPicPr>
          <p:cNvPr id="11" name="Picture 10" descr="C:\Users\user\Desktop\Presentation JKC\madna project workshop photos\DSC_0006.JPG"/>
          <p:cNvPicPr/>
          <p:nvPr/>
        </p:nvPicPr>
        <p:blipFill>
          <a:blip r:embed="rId2" cstate="print"/>
          <a:srcRect l="82982" t="8750" r="4031"/>
          <a:stretch>
            <a:fillRect/>
          </a:stretch>
        </p:blipFill>
        <p:spPr bwMode="auto">
          <a:xfrm rot="5400000" flipV="1">
            <a:off x="3417606" y="6478245"/>
            <a:ext cx="387915" cy="6982354"/>
          </a:xfrm>
          <a:prstGeom prst="rect">
            <a:avLst/>
          </a:prstGeom>
          <a:noFill/>
          <a:ln w="9525">
            <a:noFill/>
            <a:miter lim="800000"/>
            <a:headEnd/>
            <a:tailEnd/>
          </a:ln>
        </p:spPr>
      </p:pic>
      <p:sp>
        <p:nvSpPr>
          <p:cNvPr id="12" name="Rectangle 11"/>
          <p:cNvSpPr/>
          <p:nvPr/>
        </p:nvSpPr>
        <p:spPr>
          <a:xfrm>
            <a:off x="2773362" y="9452703"/>
            <a:ext cx="3505200" cy="186152"/>
          </a:xfrm>
          <a:prstGeom prst="rect">
            <a:avLst/>
          </a:prstGeom>
        </p:spPr>
        <p:txBody>
          <a:bodyPr wrap="square" lIns="47192" tIns="23596" rIns="47192" bIns="23596">
            <a:spAutoFit/>
          </a:bodyPr>
          <a:lstStyle/>
          <a:p>
            <a:r>
              <a:rPr lang="en-US" sz="900" b="1" dirty="0" smtClean="0">
                <a:solidFill>
                  <a:srgbClr val="482400"/>
                </a:solidFill>
              </a:rPr>
              <a:t>Email: </a:t>
            </a:r>
            <a:r>
              <a:rPr lang="en-US" sz="900" b="1" dirty="0" smtClean="0">
                <a:solidFill>
                  <a:srgbClr val="482400"/>
                </a:solidFill>
                <a:hlinkClick r:id="rId3"/>
              </a:rPr>
              <a:t>aayamngo@gmail.com</a:t>
            </a:r>
            <a:r>
              <a:rPr lang="en-US" sz="900" b="1" dirty="0" smtClean="0">
                <a:solidFill>
                  <a:srgbClr val="482400"/>
                </a:solidFill>
              </a:rPr>
              <a:t>, Contact on: 9829065205</a:t>
            </a:r>
            <a:endParaRPr lang="en-US" sz="900" dirty="0">
              <a:solidFill>
                <a:srgbClr val="482400"/>
              </a:solidFill>
            </a:endParaRPr>
          </a:p>
        </p:txBody>
      </p:sp>
      <p:sp>
        <p:nvSpPr>
          <p:cNvPr id="6" name="Rectangle 5"/>
          <p:cNvSpPr/>
          <p:nvPr/>
        </p:nvSpPr>
        <p:spPr>
          <a:xfrm>
            <a:off x="715962" y="359837"/>
            <a:ext cx="5943599" cy="4074844"/>
          </a:xfrm>
          <a:prstGeom prst="rect">
            <a:avLst/>
          </a:prstGeom>
        </p:spPr>
        <p:txBody>
          <a:bodyPr wrap="square">
            <a:spAutoFit/>
          </a:bodyPr>
          <a:lstStyle/>
          <a:p>
            <a:pPr marL="265456" indent="-265456" algn="just"/>
            <a:r>
              <a:rPr lang="en-US" sz="1400" b="1" dirty="0" smtClean="0"/>
              <a:t>The Budgetary requirements to implement the holistic vision</a:t>
            </a:r>
            <a:endParaRPr lang="en-US" sz="1400" dirty="0" smtClean="0"/>
          </a:p>
          <a:p>
            <a:pPr marL="265456" indent="-265456" algn="just"/>
            <a:r>
              <a:rPr lang="en-US" sz="1400" b="1" dirty="0" smtClean="0">
                <a:solidFill>
                  <a:srgbClr val="FF0000"/>
                </a:solidFill>
              </a:rPr>
              <a:t> b) Identification of the talented women of the village by organizing artists competition. </a:t>
            </a:r>
          </a:p>
          <a:p>
            <a:pPr marL="265456" indent="-265456" algn="just"/>
            <a:r>
              <a:rPr lang="en-US" sz="1400" b="1" dirty="0" smtClean="0"/>
              <a:t>During each of an art competition we are identifying 20 talented women artists from each of 100 participants of the village. The villages  are also being selected after a survey. </a:t>
            </a:r>
          </a:p>
          <a:p>
            <a:pPr marL="265456" indent="-265456" algn="just"/>
            <a:r>
              <a:rPr lang="en-US" sz="1400" b="1" dirty="0" smtClean="0">
                <a:solidFill>
                  <a:srgbClr val="FF0000"/>
                </a:solidFill>
              </a:rPr>
              <a:t> c) women artists workshops</a:t>
            </a:r>
            <a:r>
              <a:rPr lang="en-US" sz="1400" b="1" dirty="0" smtClean="0"/>
              <a:t> The selected and awarded women Painters would be invited for the skill up gradation to teach them painting on  alternative surfaces with ne medium for their expression. We had successfully organized  artists camp for the women from 10</a:t>
            </a:r>
            <a:r>
              <a:rPr lang="en-US" sz="1400" b="1" baseline="30000" dirty="0" smtClean="0"/>
              <a:t>th</a:t>
            </a:r>
            <a:r>
              <a:rPr lang="en-US" sz="1400" b="1" dirty="0" smtClean="0"/>
              <a:t> to 15</a:t>
            </a:r>
            <a:r>
              <a:rPr lang="en-US" sz="1400" b="1" baseline="30000" dirty="0" smtClean="0"/>
              <a:t>th</a:t>
            </a:r>
            <a:r>
              <a:rPr lang="en-US" sz="1400" b="1" dirty="0" smtClean="0"/>
              <a:t>October 2017 in the vicinity of </a:t>
            </a:r>
            <a:r>
              <a:rPr lang="en-US" sz="1400" b="1" dirty="0" err="1" smtClean="0"/>
              <a:t>Sawai</a:t>
            </a:r>
            <a:r>
              <a:rPr lang="en-US" sz="1400" b="1" dirty="0" smtClean="0"/>
              <a:t> </a:t>
            </a:r>
            <a:r>
              <a:rPr lang="en-US" sz="1400" b="1" dirty="0" err="1" smtClean="0"/>
              <a:t>Madhopur</a:t>
            </a:r>
            <a:r>
              <a:rPr lang="en-US" sz="1400" b="1" dirty="0" smtClean="0"/>
              <a:t> itself. Our team of professional artists has trained women to make the same </a:t>
            </a:r>
            <a:r>
              <a:rPr lang="en-US" sz="1400" b="1" dirty="0" err="1" smtClean="0"/>
              <a:t>mandana</a:t>
            </a:r>
            <a:r>
              <a:rPr lang="en-US" sz="1400" b="1" dirty="0" smtClean="0"/>
              <a:t> done on walls  on handmade sheets with brushes. Though done in acrylics these paintings exuberated the same flow and generic motifs that these ladies grew up watching. Without references or any pre thought concepts these ladies painted beautiful artworks that were each so unique that they were no longer just decorations. they were undoubtedly recognized as gallery worthy artworks for sale.</a:t>
            </a:r>
            <a:endParaRPr lang="en-US" sz="1400" b="1" dirty="0" smtClean="0">
              <a:solidFill>
                <a:srgbClr val="FF0000"/>
              </a:solidFill>
            </a:endParaRPr>
          </a:p>
        </p:txBody>
      </p:sp>
      <p:pic>
        <p:nvPicPr>
          <p:cNvPr id="7" name="Picture 3" descr="C:\Users\user\Desktop\Best Of Mandana Murals\Untitled-2 copy.jpg"/>
          <p:cNvPicPr>
            <a:picLocks noChangeAspect="1" noChangeArrowheads="1"/>
          </p:cNvPicPr>
          <p:nvPr/>
        </p:nvPicPr>
        <p:blipFill>
          <a:blip r:embed="rId4" cstate="print"/>
          <a:srcRect/>
          <a:stretch>
            <a:fillRect/>
          </a:stretch>
        </p:blipFill>
        <p:spPr bwMode="auto">
          <a:xfrm>
            <a:off x="2011362" y="4663281"/>
            <a:ext cx="3505200" cy="1981200"/>
          </a:xfrm>
          <a:prstGeom prst="rect">
            <a:avLst/>
          </a:prstGeom>
          <a:noFill/>
        </p:spPr>
      </p:pic>
      <p:pic>
        <p:nvPicPr>
          <p:cNvPr id="8" name="Picture 7" descr="Mandana-A-001 (55).jpg"/>
          <p:cNvPicPr>
            <a:picLocks noChangeAspect="1"/>
          </p:cNvPicPr>
          <p:nvPr/>
        </p:nvPicPr>
        <p:blipFill>
          <a:blip r:embed="rId5" cstate="print"/>
          <a:stretch>
            <a:fillRect/>
          </a:stretch>
        </p:blipFill>
        <p:spPr>
          <a:xfrm>
            <a:off x="2087562" y="6796881"/>
            <a:ext cx="3429000" cy="233489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947</Words>
  <Application>Microsoft Office PowerPoint</Application>
  <PresentationFormat>Custom</PresentationFormat>
  <Paragraphs>51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31</cp:revision>
  <dcterms:created xsi:type="dcterms:W3CDTF">2018-01-25T04:56:34Z</dcterms:created>
  <dcterms:modified xsi:type="dcterms:W3CDTF">2018-06-12T03:43:13Z</dcterms:modified>
</cp:coreProperties>
</file>